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1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404"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C8824FC-40BB-4882-A004-80F85DD28D1C}" type="datetimeFigureOut">
              <a:rPr lang="ar-IQ" smtClean="0"/>
              <a:t>25/07/1443</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2F819C7-121D-4DC8-8359-6AA46B58FA93}" type="slidenum">
              <a:rPr lang="ar-IQ" smtClean="0"/>
              <a:t>‹#›</a:t>
            </a:fld>
            <a:endParaRPr lang="ar-IQ"/>
          </a:p>
        </p:txBody>
      </p:sp>
    </p:spTree>
    <p:extLst>
      <p:ext uri="{BB962C8B-B14F-4D97-AF65-F5344CB8AC3E}">
        <p14:creationId xmlns:p14="http://schemas.microsoft.com/office/powerpoint/2010/main" val="77117869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CE630248-E321-4426-A5D9-1FA571F4ECD3}" type="slidenum">
              <a:rPr lang="ar-IQ" smtClean="0">
                <a:solidFill>
                  <a:prstClr val="black"/>
                </a:solidFill>
              </a:rPr>
              <a:pPr/>
              <a:t>2</a:t>
            </a:fld>
            <a:endParaRPr lang="ar-IQ">
              <a:solidFill>
                <a:prstClr val="black"/>
              </a:solidFill>
            </a:endParaRPr>
          </a:p>
        </p:txBody>
      </p:sp>
    </p:spTree>
    <p:extLst>
      <p:ext uri="{BB962C8B-B14F-4D97-AF65-F5344CB8AC3E}">
        <p14:creationId xmlns:p14="http://schemas.microsoft.com/office/powerpoint/2010/main" val="3271315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95FC2B9C-B767-445C-AAF9-C1607D2469EC}" type="slidenum">
              <a:rPr lang="ar-SA" smtClean="0">
                <a:solidFill>
                  <a:prstClr val="black"/>
                </a:solidFill>
              </a:rPr>
              <a:pPr/>
              <a:t>12</a:t>
            </a:fld>
            <a:endParaRPr lang="ar-SA">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عنوان 28"/>
          <p:cNvSpPr>
            <a:spLocks noGrp="1"/>
          </p:cNvSpPr>
          <p:nvPr>
            <p:ph type="ctrTitle"/>
          </p:nvPr>
        </p:nvSpPr>
        <p:spPr>
          <a:xfrm>
            <a:off x="381000" y="4853411"/>
            <a:ext cx="8458200" cy="1222375"/>
          </a:xfrm>
        </p:spPr>
        <p:txBody>
          <a:bodyPr anchor="t"/>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2" name="عنصر نائب للتذييل 1"/>
          <p:cNvSpPr>
            <a:spLocks noGrp="1"/>
          </p:cNvSpPr>
          <p:nvPr>
            <p:ph type="ftr" sz="quarter" idx="11"/>
          </p:nvPr>
        </p:nvSpPr>
        <p:spPr/>
        <p:txBody>
          <a:bodyPr/>
          <a:lstStyle/>
          <a:p>
            <a:endParaRPr lang="ar-SA">
              <a:solidFill>
                <a:srgbClr val="F0A22E">
                  <a:shade val="75000"/>
                </a:srgbClr>
              </a:solidFill>
            </a:endParaRPr>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3041067888"/>
      </p:ext>
    </p:extLst>
  </p:cSld>
  <p:clrMapOvr>
    <a:masterClrMapping/>
  </p:clrMapOvr>
  <p:transition>
    <p:pull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solidFill>
                <a:srgbClr val="F0A22E">
                  <a:shade val="75000"/>
                </a:srgbClr>
              </a:solidFill>
            </a:endParaRPr>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1052065376"/>
      </p:ext>
    </p:extLst>
  </p:cSld>
  <p:clrMapOvr>
    <a:masterClrMapping/>
  </p:clrMapOvr>
  <p:transition>
    <p:pull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19" name="عنصر نائب للتاريخ 18"/>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11" name="عنصر نائب للتذييل 10"/>
          <p:cNvSpPr>
            <a:spLocks noGrp="1"/>
          </p:cNvSpPr>
          <p:nvPr>
            <p:ph type="ftr" sz="quarter" idx="11"/>
          </p:nvPr>
        </p:nvSpPr>
        <p:spPr/>
        <p:txBody>
          <a:bodyPr/>
          <a:lstStyle/>
          <a:p>
            <a:endParaRPr lang="ar-SA">
              <a:solidFill>
                <a:srgbClr val="F0A22E">
                  <a:shade val="75000"/>
                </a:srgbClr>
              </a:solidFill>
            </a:endParaRPr>
          </a:p>
        </p:txBody>
      </p:sp>
      <p:sp>
        <p:nvSpPr>
          <p:cNvPr id="16" name="عنصر نائب لرقم الشريحة 15"/>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a:t>انقر لتحرير نمط العنوان الرئيسي</a:t>
            </a:r>
            <a:endParaRPr kumimoji="0" lang="en-US"/>
          </a:p>
        </p:txBody>
      </p:sp>
    </p:spTree>
    <p:extLst>
      <p:ext uri="{BB962C8B-B14F-4D97-AF65-F5344CB8AC3E}">
        <p14:creationId xmlns:p14="http://schemas.microsoft.com/office/powerpoint/2010/main" val="534396564"/>
      </p:ext>
    </p:extLst>
  </p:cSld>
  <p:clrMapOvr>
    <a:overrideClrMapping bg1="dk1" tx1="lt1" bg2="dk2" tx2="lt2" accent1="accent1" accent2="accent2" accent3="accent3" accent4="accent4" accent5="accent5" accent6="accent6" hlink="hlink" folHlink="folHlink"/>
  </p:clrMapOvr>
  <p:transition>
    <p:pull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1" name="عنصر نائب للتاريخ 20"/>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10" name="عنصر نائب للتذييل 9"/>
          <p:cNvSpPr>
            <a:spLocks noGrp="1"/>
          </p:cNvSpPr>
          <p:nvPr>
            <p:ph type="ftr" sz="quarter" idx="11"/>
          </p:nvPr>
        </p:nvSpPr>
        <p:spPr/>
        <p:txBody>
          <a:bodyPr/>
          <a:lstStyle/>
          <a:p>
            <a:endParaRPr lang="ar-SA">
              <a:solidFill>
                <a:srgbClr val="F0A22E">
                  <a:shade val="75000"/>
                </a:srgbClr>
              </a:solidFill>
            </a:endParaRPr>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3606031995"/>
      </p:ext>
    </p:extLst>
  </p:cSld>
  <p:clrMapOvr>
    <a:masterClrMapping/>
  </p:clrMapOvr>
  <p:transition>
    <p:pull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 name="عنصر نائب للتاريخ 9"/>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6" name="عنصر نائب للتذييل 5"/>
          <p:cNvSpPr>
            <a:spLocks noGrp="1"/>
          </p:cNvSpPr>
          <p:nvPr>
            <p:ph type="ftr" sz="quarter" idx="11"/>
          </p:nvPr>
        </p:nvSpPr>
        <p:spPr/>
        <p:txBody>
          <a:bodyPr/>
          <a:lstStyle/>
          <a:p>
            <a:endParaRPr lang="ar-SA">
              <a:solidFill>
                <a:srgbClr val="F0A22E">
                  <a:shade val="75000"/>
                </a:srgbClr>
              </a:solidFill>
            </a:endParaRPr>
          </a:p>
        </p:txBody>
      </p:sp>
      <p:sp>
        <p:nvSpPr>
          <p:cNvPr id="7" name="عنصر نائب لرقم الشريحة 6"/>
          <p:cNvSpPr>
            <a:spLocks noGrp="1"/>
          </p:cNvSpPr>
          <p:nvPr>
            <p:ph type="sldNum" sz="quarter" idx="12"/>
          </p:nvPr>
        </p:nvSpPr>
        <p:spPr>
          <a:xfrm>
            <a:off x="8229600" y="6477000"/>
            <a:ext cx="762000" cy="246888"/>
          </a:xfrm>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423692777"/>
      </p:ext>
    </p:extLst>
  </p:cSld>
  <p:clrMapOvr>
    <a:masterClrMapping/>
  </p:clrMapOvr>
  <p:transition>
    <p:pull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21" name="عنصر نائب للتذييل 20"/>
          <p:cNvSpPr>
            <a:spLocks noGrp="1"/>
          </p:cNvSpPr>
          <p:nvPr>
            <p:ph type="ftr" sz="quarter" idx="11"/>
          </p:nvPr>
        </p:nvSpPr>
        <p:spPr/>
        <p:txBody>
          <a:bodyPr/>
          <a:lstStyle/>
          <a:p>
            <a:endParaRPr lang="ar-SA">
              <a:solidFill>
                <a:srgbClr val="F0A22E">
                  <a:shade val="75000"/>
                </a:srgb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3027618427"/>
      </p:ext>
    </p:extLst>
  </p:cSld>
  <p:clrMapOvr>
    <a:masterClrMapping/>
  </p:clrMapOvr>
  <p:transition>
    <p:pull dir="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24" name="عنصر نائب للتذييل 23"/>
          <p:cNvSpPr>
            <a:spLocks noGrp="1"/>
          </p:cNvSpPr>
          <p:nvPr>
            <p:ph type="ftr" sz="quarter" idx="11"/>
          </p:nvPr>
        </p:nvSpPr>
        <p:spPr/>
        <p:txBody>
          <a:bodyPr/>
          <a:lstStyle/>
          <a:p>
            <a:endParaRPr lang="ar-SA">
              <a:solidFill>
                <a:srgbClr val="F0A22E">
                  <a:shade val="75000"/>
                </a:srgb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3006165118"/>
      </p:ext>
    </p:extLst>
  </p:cSld>
  <p:clrMapOvr>
    <a:masterClrMapping/>
  </p:clrMapOvr>
  <p:transition>
    <p:pull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29" name="عنصر نائب للتذييل 28"/>
          <p:cNvSpPr>
            <a:spLocks noGrp="1"/>
          </p:cNvSpPr>
          <p:nvPr>
            <p:ph type="ftr" sz="quarter" idx="11"/>
          </p:nvPr>
        </p:nvSpPr>
        <p:spPr/>
        <p:txBody>
          <a:bodyPr/>
          <a:lstStyle/>
          <a:p>
            <a:endParaRPr lang="ar-SA">
              <a:solidFill>
                <a:srgbClr val="F0A22E">
                  <a:shade val="75000"/>
                </a:srgb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1690945246"/>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5" name="عنصر نائب للتذييل 4"/>
          <p:cNvSpPr>
            <a:spLocks noGrp="1"/>
          </p:cNvSpPr>
          <p:nvPr>
            <p:ph type="ftr" sz="quarter" idx="11"/>
          </p:nvPr>
        </p:nvSpPr>
        <p:spPr/>
        <p:txBody>
          <a:bodyPr/>
          <a:lstStyle/>
          <a:p>
            <a:endParaRPr lang="ar-SA">
              <a:solidFill>
                <a:srgbClr val="F0A22E">
                  <a:shade val="75000"/>
                </a:srgbClr>
              </a:solidFill>
            </a:endParaRPr>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Tree>
    <p:extLst>
      <p:ext uri="{BB962C8B-B14F-4D97-AF65-F5344CB8AC3E}">
        <p14:creationId xmlns:p14="http://schemas.microsoft.com/office/powerpoint/2010/main" val="3633919958"/>
      </p:ext>
    </p:extLst>
  </p:cSld>
  <p:clrMapOvr>
    <a:masterClrMapping/>
  </p:clrMapOvr>
  <p:transition>
    <p:pull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5" name="عنصر نائب للتذييل 4"/>
          <p:cNvSpPr>
            <a:spLocks noGrp="1"/>
          </p:cNvSpPr>
          <p:nvPr>
            <p:ph type="ftr" sz="quarter" idx="11"/>
          </p:nvPr>
        </p:nvSpPr>
        <p:spPr/>
        <p:txBody>
          <a:bodyPr/>
          <a:lstStyle/>
          <a:p>
            <a:endParaRPr lang="ar-SA">
              <a:solidFill>
                <a:srgbClr val="F0A22E">
                  <a:shade val="75000"/>
                </a:srgb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2571470323"/>
      </p:ext>
    </p:extLst>
  </p:cSld>
  <p:clrMapOvr>
    <a:masterClrMapping/>
  </p:clrMapOvr>
  <p:transition>
    <p:pull dir="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5" name="عنصر نائب للتذييل 4"/>
          <p:cNvSpPr>
            <a:spLocks noGrp="1"/>
          </p:cNvSpPr>
          <p:nvPr>
            <p:ph type="ftr" sz="quarter" idx="11"/>
          </p:nvPr>
        </p:nvSpPr>
        <p:spPr/>
        <p:txBody>
          <a:bodyPr/>
          <a:lstStyle/>
          <a:p>
            <a:endParaRPr lang="ar-SA">
              <a:solidFill>
                <a:srgbClr val="F0A22E">
                  <a:shade val="75000"/>
                </a:srgb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48161125"/>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25/07/1443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25/07/1443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25/07/1443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25/07/1443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25/07/1443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25/07/1443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solidFill>
                <a:srgbClr val="F0A22E">
                  <a:shade val="75000"/>
                </a:srgbClr>
              </a:solidFill>
            </a:endParaRPr>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110996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dir="rd"/>
  </p:transition>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 Id="rId5" Type="http://schemas.microsoft.com/office/2007/relationships/hdphoto" Target="../media/hdphoto1.wdp"/><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bwMode="auto">
          <a:xfrm>
            <a:off x="215900" y="984250"/>
            <a:ext cx="8610600" cy="5465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indent="0" algn="ctr">
              <a:lnSpc>
                <a:spcPct val="115000"/>
              </a:lnSpc>
              <a:spcAft>
                <a:spcPts val="1000"/>
              </a:spcAft>
              <a:buNone/>
            </a:pPr>
            <a:r>
              <a:rPr lang="en-US" sz="2800" b="1" dirty="0">
                <a:solidFill>
                  <a:srgbClr val="170B1B"/>
                </a:solidFill>
                <a:latin typeface="Franklin Gothic Heavy" pitchFamily="34" charset="0"/>
                <a:ea typeface="Calibri" pitchFamily="34" charset="0"/>
                <a:cs typeface="Times New Roman" pitchFamily="18" charset="0"/>
              </a:rPr>
              <a:t>    Physiology (code) _ year 2</a:t>
            </a:r>
          </a:p>
        </p:txBody>
      </p:sp>
      <p:pic>
        <p:nvPicPr>
          <p:cNvPr id="5" name="صورة 1" descr="C:\Users\haithemjwad\Desktop\شعار جامعة البصرة.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900" y="228600"/>
            <a:ext cx="15367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C:\Users\HP\Desktop\fifth_copy_400x4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182563"/>
            <a:ext cx="1557338" cy="155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1"/>
          <p:cNvSpPr/>
          <p:nvPr/>
        </p:nvSpPr>
        <p:spPr>
          <a:xfrm>
            <a:off x="3733800" y="2590800"/>
            <a:ext cx="5029200" cy="4365298"/>
          </a:xfrm>
          <a:prstGeom prst="rect">
            <a:avLst/>
          </a:prstGeom>
        </p:spPr>
        <p:txBody>
          <a:bodyPr wrap="square">
            <a:spAutoFit/>
          </a:bodyPr>
          <a:lstStyle/>
          <a:p>
            <a:pPr algn="ctr" rtl="0">
              <a:spcAft>
                <a:spcPts val="1000"/>
              </a:spcAft>
            </a:pPr>
            <a:r>
              <a:rPr lang="en-US" sz="2800" b="1" dirty="0">
                <a:solidFill>
                  <a:srgbClr val="170B1B"/>
                </a:solidFill>
                <a:latin typeface="Franklin Gothic Heavy" pitchFamily="34" charset="0"/>
                <a:ea typeface="Calibri" pitchFamily="34" charset="0"/>
                <a:cs typeface="Times New Roman" pitchFamily="18" charset="0"/>
              </a:rPr>
              <a:t>Gastrointestinal Tract (GIT)</a:t>
            </a:r>
          </a:p>
          <a:p>
            <a:pPr algn="ctr" rtl="0">
              <a:spcAft>
                <a:spcPts val="1000"/>
              </a:spcAft>
            </a:pPr>
            <a:r>
              <a:rPr lang="en-US" sz="2800" b="1" dirty="0">
                <a:solidFill>
                  <a:srgbClr val="170B1B"/>
                </a:solidFill>
                <a:latin typeface="Franklin Gothic Heavy" pitchFamily="34" charset="0"/>
                <a:ea typeface="Calibri" pitchFamily="34" charset="0"/>
                <a:cs typeface="Times New Roman" pitchFamily="18" charset="0"/>
              </a:rPr>
              <a:t>Lecture 3 (Motor Activity (Stomach))</a:t>
            </a:r>
          </a:p>
          <a:p>
            <a:pPr algn="ctr" rtl="0">
              <a:spcAft>
                <a:spcPts val="1000"/>
              </a:spcAft>
            </a:pPr>
            <a:r>
              <a:rPr lang="en-US" sz="2400" b="1" dirty="0">
                <a:solidFill>
                  <a:srgbClr val="FF0000"/>
                </a:solidFill>
                <a:latin typeface="Franklin Gothic Heavy" pitchFamily="34" charset="0"/>
                <a:ea typeface="Calibri" pitchFamily="34" charset="0"/>
                <a:cs typeface="Times New Roman" pitchFamily="18" charset="0"/>
              </a:rPr>
              <a:t>Dr. Muntadher Abdulkareem Abdullah</a:t>
            </a:r>
          </a:p>
          <a:p>
            <a:pPr algn="ctr" rtl="0">
              <a:spcAft>
                <a:spcPts val="1000"/>
              </a:spcAft>
            </a:pPr>
            <a:r>
              <a:rPr lang="en-US" sz="2400" b="1" dirty="0">
                <a:solidFill>
                  <a:srgbClr val="FF0000"/>
                </a:solidFill>
                <a:latin typeface="Franklin Gothic Heavy" pitchFamily="34" charset="0"/>
                <a:ea typeface="Calibri" pitchFamily="34" charset="0"/>
                <a:cs typeface="Times New Roman" pitchFamily="18" charset="0"/>
              </a:rPr>
              <a:t>M.B.Ch.B,CABM,FIBMS,FIBMS(GE.&amp;HEP.)</a:t>
            </a:r>
          </a:p>
          <a:p>
            <a:pPr algn="ctr" rtl="0">
              <a:spcAft>
                <a:spcPts val="1000"/>
              </a:spcAft>
            </a:pPr>
            <a:r>
              <a:rPr lang="en-US" sz="2800" b="1" dirty="0">
                <a:solidFill>
                  <a:srgbClr val="170B1B"/>
                </a:solidFill>
                <a:latin typeface="Franklin Gothic Heavy" pitchFamily="34" charset="0"/>
                <a:ea typeface="Calibri" pitchFamily="34" charset="0"/>
                <a:cs typeface="Times New Roman" pitchFamily="18" charset="0"/>
              </a:rPr>
              <a:t>College of Medicine</a:t>
            </a:r>
          </a:p>
          <a:p>
            <a:pPr algn="ctr" rtl="0"/>
            <a:r>
              <a:rPr lang="en-US" sz="2800" b="1" dirty="0">
                <a:solidFill>
                  <a:srgbClr val="170B1B"/>
                </a:solidFill>
                <a:latin typeface="Franklin Gothic Heavy" pitchFamily="34" charset="0"/>
                <a:ea typeface="Calibri" pitchFamily="34" charset="0"/>
                <a:cs typeface="Times New Roman" pitchFamily="18" charset="0"/>
              </a:rPr>
              <a:t>University of </a:t>
            </a:r>
            <a:r>
              <a:rPr lang="en-US" sz="2800" b="1" dirty="0" err="1">
                <a:solidFill>
                  <a:srgbClr val="170B1B"/>
                </a:solidFill>
                <a:latin typeface="Franklin Gothic Heavy" pitchFamily="34" charset="0"/>
                <a:ea typeface="Calibri" pitchFamily="34" charset="0"/>
                <a:cs typeface="Times New Roman" pitchFamily="18" charset="0"/>
              </a:rPr>
              <a:t>Basrah</a:t>
            </a:r>
            <a:endParaRPr lang="en-US" sz="2800" b="1" dirty="0">
              <a:solidFill>
                <a:srgbClr val="170B1B"/>
              </a:solidFill>
              <a:latin typeface="Franklin Gothic Heavy" pitchFamily="34" charset="0"/>
              <a:ea typeface="Calibri" pitchFamily="34" charset="0"/>
              <a:cs typeface="Times New Roman" pitchFamily="18" charset="0"/>
            </a:endParaRPr>
          </a:p>
        </p:txBody>
      </p:sp>
      <p:pic>
        <p:nvPicPr>
          <p:cNvPr id="1026" name="Picture 2"/>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723900" y="2059478"/>
            <a:ext cx="3009900" cy="438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42801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0" y="1"/>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0" fontAlgn="base">
              <a:spcBef>
                <a:spcPct val="0"/>
              </a:spcBef>
              <a:spcAft>
                <a:spcPct val="0"/>
              </a:spcAft>
              <a:tabLst>
                <a:tab pos="685800" algn="l"/>
              </a:tabLst>
            </a:pPr>
            <a:r>
              <a:rPr lang="en-US" sz="2800" b="1" dirty="0">
                <a:solidFill>
                  <a:prstClr val="black"/>
                </a:solidFill>
                <a:latin typeface="Times New Roman" pitchFamily="18" charset="0"/>
                <a:ea typeface="Calibri" pitchFamily="34" charset="0"/>
                <a:cs typeface="Times New Roman" pitchFamily="18" charset="0"/>
              </a:rPr>
              <a:t>. The pH of </a:t>
            </a:r>
            <a:r>
              <a:rPr lang="en-US" sz="2800" b="1" dirty="0" err="1">
                <a:solidFill>
                  <a:prstClr val="black"/>
                </a:solidFill>
                <a:latin typeface="Times New Roman" pitchFamily="18" charset="0"/>
                <a:ea typeface="Calibri" pitchFamily="34" charset="0"/>
                <a:cs typeface="Times New Roman" pitchFamily="18" charset="0"/>
              </a:rPr>
              <a:t>chyme</a:t>
            </a:r>
            <a:r>
              <a:rPr lang="en-US" sz="2800" b="1" dirty="0">
                <a:solidFill>
                  <a:prstClr val="black"/>
                </a:solidFill>
                <a:latin typeface="Times New Roman" pitchFamily="18" charset="0"/>
                <a:ea typeface="Calibri" pitchFamily="34" charset="0"/>
                <a:cs typeface="Times New Roman" pitchFamily="18" charset="0"/>
              </a:rPr>
              <a:t> (4.5), the duodenal mucosa used to be alkaline medium so when acidic </a:t>
            </a:r>
            <a:r>
              <a:rPr lang="en-US" sz="2800" b="1" dirty="0" err="1">
                <a:solidFill>
                  <a:prstClr val="black"/>
                </a:solidFill>
                <a:latin typeface="Times New Roman" pitchFamily="18" charset="0"/>
                <a:ea typeface="Calibri" pitchFamily="34" charset="0"/>
                <a:cs typeface="Times New Roman" pitchFamily="18" charset="0"/>
              </a:rPr>
              <a:t>chyme</a:t>
            </a:r>
            <a:r>
              <a:rPr lang="en-US" sz="2800" b="1" dirty="0">
                <a:solidFill>
                  <a:prstClr val="black"/>
                </a:solidFill>
                <a:latin typeface="Times New Roman" pitchFamily="18" charset="0"/>
                <a:ea typeface="Calibri" pitchFamily="34" charset="0"/>
                <a:cs typeface="Times New Roman" pitchFamily="18" charset="0"/>
              </a:rPr>
              <a:t> comes to the duodenum it will be neutralized by pancreatic juice and </a:t>
            </a:r>
            <a:r>
              <a:rPr lang="en-US" sz="2800" b="1" dirty="0" err="1">
                <a:solidFill>
                  <a:prstClr val="black"/>
                </a:solidFill>
                <a:latin typeface="Times New Roman" pitchFamily="18" charset="0"/>
                <a:ea typeface="Calibri" pitchFamily="34" charset="0"/>
                <a:cs typeface="Times New Roman" pitchFamily="18" charset="0"/>
              </a:rPr>
              <a:t>biliary</a:t>
            </a:r>
            <a:r>
              <a:rPr lang="en-US" sz="2800" b="1" dirty="0">
                <a:solidFill>
                  <a:prstClr val="black"/>
                </a:solidFill>
                <a:latin typeface="Times New Roman" pitchFamily="18" charset="0"/>
                <a:ea typeface="Calibri" pitchFamily="34" charset="0"/>
                <a:cs typeface="Times New Roman" pitchFamily="18" charset="0"/>
              </a:rPr>
              <a:t> secretion but when the </a:t>
            </a:r>
            <a:r>
              <a:rPr lang="en-US" sz="2800" b="1" dirty="0" err="1">
                <a:solidFill>
                  <a:prstClr val="black"/>
                </a:solidFill>
                <a:latin typeface="Times New Roman" pitchFamily="18" charset="0"/>
                <a:ea typeface="Calibri" pitchFamily="34" charset="0"/>
                <a:cs typeface="Times New Roman" pitchFamily="18" charset="0"/>
              </a:rPr>
              <a:t>chyme</a:t>
            </a:r>
            <a:r>
              <a:rPr lang="en-US" sz="2800" b="1" dirty="0">
                <a:solidFill>
                  <a:prstClr val="black"/>
                </a:solidFill>
                <a:latin typeface="Times New Roman" pitchFamily="18" charset="0"/>
                <a:ea typeface="Calibri" pitchFamily="34" charset="0"/>
                <a:cs typeface="Times New Roman" pitchFamily="18" charset="0"/>
              </a:rPr>
              <a:t> is too acidic it will causes the irritation of duodenal mucosa → </a:t>
            </a:r>
            <a:r>
              <a:rPr lang="en-US" sz="2800" b="1" dirty="0" err="1">
                <a:solidFill>
                  <a:prstClr val="black"/>
                </a:solidFill>
                <a:latin typeface="Times New Roman" pitchFamily="18" charset="0"/>
                <a:ea typeface="Calibri" pitchFamily="34" charset="0"/>
                <a:cs typeface="Times New Roman" pitchFamily="18" charset="0"/>
              </a:rPr>
              <a:t>enterogastric</a:t>
            </a:r>
            <a:r>
              <a:rPr lang="en-US" sz="2800" b="1" dirty="0">
                <a:solidFill>
                  <a:prstClr val="black"/>
                </a:solidFill>
                <a:latin typeface="Times New Roman" pitchFamily="18" charset="0"/>
                <a:ea typeface="Calibri" pitchFamily="34" charset="0"/>
                <a:cs typeface="Times New Roman" pitchFamily="18" charset="0"/>
              </a:rPr>
              <a:t> reflex → inhibit stomach emptying.</a:t>
            </a:r>
            <a:endParaRPr lang="en-US" sz="2800" dirty="0">
              <a:solidFill>
                <a:prstClr val="black"/>
              </a:solidFill>
              <a:latin typeface="Arial" pitchFamily="34" charset="0"/>
              <a:cs typeface="Arial" pitchFamily="34" charset="0"/>
            </a:endParaRPr>
          </a:p>
          <a:p>
            <a:pPr algn="just" rtl="0" eaLnBrk="0" fontAlgn="base" hangingPunct="0">
              <a:spcBef>
                <a:spcPct val="0"/>
              </a:spcBef>
              <a:spcAft>
                <a:spcPct val="0"/>
              </a:spcAft>
              <a:tabLst>
                <a:tab pos="685800" algn="l"/>
              </a:tabLst>
            </a:pPr>
            <a:r>
              <a:rPr lang="en-US" sz="2800" b="1" dirty="0">
                <a:solidFill>
                  <a:prstClr val="black"/>
                </a:solidFill>
                <a:latin typeface="Times New Roman" pitchFamily="18" charset="0"/>
                <a:ea typeface="Calibri" pitchFamily="34" charset="0"/>
                <a:cs typeface="Times New Roman" pitchFamily="18" charset="0"/>
              </a:rPr>
              <a:t>4. </a:t>
            </a:r>
            <a:r>
              <a:rPr lang="en-US" sz="2800" b="1" dirty="0" err="1">
                <a:solidFill>
                  <a:prstClr val="black"/>
                </a:solidFill>
                <a:latin typeface="Times New Roman" pitchFamily="18" charset="0"/>
                <a:ea typeface="Calibri" pitchFamily="34" charset="0"/>
                <a:cs typeface="Times New Roman" pitchFamily="18" charset="0"/>
              </a:rPr>
              <a:t>Hyperosmolar</a:t>
            </a:r>
            <a:r>
              <a:rPr lang="en-US" sz="2800" b="1" dirty="0">
                <a:solidFill>
                  <a:prstClr val="black"/>
                </a:solidFill>
                <a:latin typeface="Times New Roman" pitchFamily="18" charset="0"/>
                <a:ea typeface="Calibri" pitchFamily="34" charset="0"/>
                <a:cs typeface="Times New Roman" pitchFamily="18" charset="0"/>
              </a:rPr>
              <a:t>  </a:t>
            </a:r>
            <a:r>
              <a:rPr lang="en-US" sz="2800" b="1" dirty="0" err="1">
                <a:solidFill>
                  <a:prstClr val="black"/>
                </a:solidFill>
                <a:latin typeface="Times New Roman" pitchFamily="18" charset="0"/>
                <a:ea typeface="Calibri" pitchFamily="34" charset="0"/>
                <a:cs typeface="Times New Roman" pitchFamily="18" charset="0"/>
              </a:rPr>
              <a:t>chyme</a:t>
            </a:r>
            <a:r>
              <a:rPr lang="en-US" sz="2800" b="1" dirty="0">
                <a:solidFill>
                  <a:prstClr val="black"/>
                </a:solidFill>
                <a:latin typeface="Times New Roman" pitchFamily="18" charset="0"/>
                <a:ea typeface="Calibri" pitchFamily="34" charset="0"/>
                <a:cs typeface="Times New Roman" pitchFamily="18" charset="0"/>
              </a:rPr>
              <a:t>: </a:t>
            </a:r>
            <a:r>
              <a:rPr lang="en-US" sz="2800" b="1" dirty="0" err="1">
                <a:solidFill>
                  <a:prstClr val="black"/>
                </a:solidFill>
                <a:latin typeface="Times New Roman" pitchFamily="18" charset="0"/>
                <a:ea typeface="Calibri" pitchFamily="34" charset="0"/>
                <a:cs typeface="Times New Roman" pitchFamily="18" charset="0"/>
              </a:rPr>
              <a:t>osmolarity</a:t>
            </a:r>
            <a:r>
              <a:rPr lang="en-US" sz="2800" b="1" dirty="0">
                <a:solidFill>
                  <a:prstClr val="black"/>
                </a:solidFill>
                <a:latin typeface="Times New Roman" pitchFamily="18" charset="0"/>
                <a:ea typeface="Calibri" pitchFamily="34" charset="0"/>
                <a:cs typeface="Times New Roman" pitchFamily="18" charset="0"/>
              </a:rPr>
              <a:t> in the lumen of duodenum is 300 </a:t>
            </a:r>
            <a:r>
              <a:rPr lang="en-US" sz="2800" b="1" dirty="0" err="1">
                <a:solidFill>
                  <a:prstClr val="black"/>
                </a:solidFill>
                <a:latin typeface="Times New Roman" pitchFamily="18" charset="0"/>
                <a:ea typeface="Calibri" pitchFamily="34" charset="0"/>
                <a:cs typeface="Times New Roman" pitchFamily="18" charset="0"/>
              </a:rPr>
              <a:t>mosm</a:t>
            </a:r>
            <a:r>
              <a:rPr lang="en-US" sz="2800" b="1" dirty="0">
                <a:solidFill>
                  <a:prstClr val="black"/>
                </a:solidFill>
                <a:latin typeface="Times New Roman" pitchFamily="18" charset="0"/>
                <a:ea typeface="Calibri" pitchFamily="34" charset="0"/>
                <a:cs typeface="Times New Roman" pitchFamily="18" charset="0"/>
              </a:rPr>
              <a:t>/L. When the </a:t>
            </a:r>
            <a:r>
              <a:rPr lang="en-US" sz="2800" b="1" dirty="0" err="1">
                <a:solidFill>
                  <a:prstClr val="black"/>
                </a:solidFill>
                <a:latin typeface="Times New Roman" pitchFamily="18" charset="0"/>
                <a:ea typeface="Calibri" pitchFamily="34" charset="0"/>
                <a:cs typeface="Times New Roman" pitchFamily="18" charset="0"/>
              </a:rPr>
              <a:t>chyme</a:t>
            </a:r>
            <a:r>
              <a:rPr lang="en-US" sz="2800" b="1" dirty="0">
                <a:solidFill>
                  <a:prstClr val="black"/>
                </a:solidFill>
                <a:latin typeface="Times New Roman" pitchFamily="18" charset="0"/>
                <a:ea typeface="Calibri" pitchFamily="34" charset="0"/>
                <a:cs typeface="Times New Roman" pitchFamily="18" charset="0"/>
              </a:rPr>
              <a:t> entering duodenum is </a:t>
            </a:r>
            <a:r>
              <a:rPr lang="en-US" sz="2800" b="1" dirty="0" err="1">
                <a:solidFill>
                  <a:prstClr val="black"/>
                </a:solidFill>
                <a:latin typeface="Times New Roman" pitchFamily="18" charset="0"/>
                <a:ea typeface="Calibri" pitchFamily="34" charset="0"/>
                <a:cs typeface="Times New Roman" pitchFamily="18" charset="0"/>
              </a:rPr>
              <a:t>hyperosmolar</a:t>
            </a:r>
            <a:r>
              <a:rPr lang="en-US" sz="2800" b="1" dirty="0">
                <a:solidFill>
                  <a:prstClr val="black"/>
                </a:solidFill>
                <a:latin typeface="Times New Roman" pitchFamily="18" charset="0"/>
                <a:ea typeface="Calibri" pitchFamily="34" charset="0"/>
                <a:cs typeface="Times New Roman" pitchFamily="18" charset="0"/>
              </a:rPr>
              <a:t> (&gt;300mos/L) → stimulate  the </a:t>
            </a:r>
            <a:r>
              <a:rPr lang="en-US" sz="2800" b="1" dirty="0" err="1">
                <a:solidFill>
                  <a:prstClr val="black"/>
                </a:solidFill>
                <a:latin typeface="Times New Roman" pitchFamily="18" charset="0"/>
                <a:ea typeface="Calibri" pitchFamily="34" charset="0"/>
                <a:cs typeface="Times New Roman" pitchFamily="18" charset="0"/>
              </a:rPr>
              <a:t>enterogastric</a:t>
            </a:r>
            <a:r>
              <a:rPr lang="en-US" sz="2800" b="1" dirty="0">
                <a:solidFill>
                  <a:prstClr val="black"/>
                </a:solidFill>
                <a:latin typeface="Times New Roman" pitchFamily="18" charset="0"/>
                <a:ea typeface="Calibri" pitchFamily="34" charset="0"/>
                <a:cs typeface="Times New Roman" pitchFamily="18" charset="0"/>
              </a:rPr>
              <a:t> reflex then water will get out from mucosal cells of duodenum to the lumen.</a:t>
            </a:r>
            <a:endParaRPr lang="en-US" sz="2800" dirty="0">
              <a:solidFill>
                <a:prstClr val="black"/>
              </a:solidFill>
              <a:latin typeface="Arial" pitchFamily="34" charset="0"/>
              <a:ea typeface="Calibri" pitchFamily="34" charset="0"/>
              <a:cs typeface="Arial" pitchFamily="34" charset="0"/>
            </a:endParaRPr>
          </a:p>
          <a:p>
            <a:pPr algn="just" rtl="0" eaLnBrk="0" fontAlgn="base" hangingPunct="0">
              <a:spcBef>
                <a:spcPct val="0"/>
              </a:spcBef>
              <a:spcAft>
                <a:spcPct val="0"/>
              </a:spcAft>
              <a:tabLst>
                <a:tab pos="685800" algn="l"/>
              </a:tabLst>
            </a:pPr>
            <a:r>
              <a:rPr lang="en-US" sz="2800" b="1" dirty="0">
                <a:solidFill>
                  <a:prstClr val="black"/>
                </a:solidFill>
                <a:latin typeface="Arial" pitchFamily="34" charset="0"/>
                <a:ea typeface="Calibri" pitchFamily="34" charset="0"/>
                <a:cs typeface="Arial" pitchFamily="34" charset="0"/>
              </a:rPr>
              <a:t> </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9</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92643805"/>
      </p:ext>
    </p:extLst>
  </p:cSld>
  <p:clrMapOvr>
    <a:masterClrMapping/>
  </p:clrMapOvr>
  <p:transition>
    <p:pull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928670"/>
            <a:ext cx="9144000" cy="2246769"/>
          </a:xfrm>
          <a:prstGeom prst="rect">
            <a:avLst/>
          </a:prstGeom>
        </p:spPr>
        <p:txBody>
          <a:bodyPr wrap="square">
            <a:spAutoFit/>
          </a:bodyPr>
          <a:lstStyle/>
          <a:p>
            <a:pPr algn="just" rtl="0" eaLnBrk="0" fontAlgn="base" hangingPunct="0">
              <a:spcBef>
                <a:spcPct val="0"/>
              </a:spcBef>
              <a:spcAft>
                <a:spcPct val="0"/>
              </a:spcAft>
              <a:tabLst>
                <a:tab pos="685800" algn="l"/>
              </a:tabLst>
            </a:pPr>
            <a:r>
              <a:rPr lang="en-US" sz="2800" b="1" dirty="0">
                <a:solidFill>
                  <a:prstClr val="black"/>
                </a:solidFill>
                <a:latin typeface="Arial" pitchFamily="34" charset="0"/>
                <a:ea typeface="Calibri" pitchFamily="34" charset="0"/>
                <a:cs typeface="Arial" pitchFamily="34" charset="0"/>
              </a:rPr>
              <a:t>b. </a:t>
            </a:r>
            <a:r>
              <a:rPr lang="en-US" sz="2800" b="1" dirty="0" err="1">
                <a:solidFill>
                  <a:prstClr val="black"/>
                </a:solidFill>
                <a:latin typeface="Times New Roman" pitchFamily="18" charset="0"/>
                <a:ea typeface="Calibri" pitchFamily="34" charset="0"/>
                <a:cs typeface="Times New Roman" pitchFamily="18" charset="0"/>
              </a:rPr>
              <a:t>Humoral</a:t>
            </a:r>
            <a:r>
              <a:rPr lang="en-US" sz="2800" b="1" dirty="0">
                <a:solidFill>
                  <a:prstClr val="black"/>
                </a:solidFill>
                <a:latin typeface="Times New Roman" pitchFamily="18" charset="0"/>
                <a:ea typeface="Calibri" pitchFamily="34" charset="0"/>
                <a:cs typeface="Times New Roman" pitchFamily="18" charset="0"/>
              </a:rPr>
              <a:t> factors: fat or acid or both in duodenum will inhibit the </a:t>
            </a:r>
            <a:r>
              <a:rPr lang="en-US" sz="2800" b="1" dirty="0" err="1">
                <a:solidFill>
                  <a:prstClr val="black"/>
                </a:solidFill>
                <a:latin typeface="Times New Roman" pitchFamily="18" charset="0"/>
                <a:ea typeface="Calibri" pitchFamily="34" charset="0"/>
                <a:cs typeface="Times New Roman" pitchFamily="18" charset="0"/>
              </a:rPr>
              <a:t>antral</a:t>
            </a:r>
            <a:r>
              <a:rPr lang="en-US" sz="2800" b="1" dirty="0">
                <a:solidFill>
                  <a:prstClr val="black"/>
                </a:solidFill>
                <a:latin typeface="Times New Roman" pitchFamily="18" charset="0"/>
                <a:ea typeface="Calibri" pitchFamily="34" charset="0"/>
                <a:cs typeface="Times New Roman" pitchFamily="18" charset="0"/>
              </a:rPr>
              <a:t> peristalsis due to release of hormones. Fat stimulates CCK-PZ secretion, acid stimulate release of </a:t>
            </a:r>
            <a:r>
              <a:rPr lang="en-US" sz="2800" b="1" dirty="0" err="1">
                <a:solidFill>
                  <a:prstClr val="black"/>
                </a:solidFill>
                <a:latin typeface="Times New Roman" pitchFamily="18" charset="0"/>
                <a:ea typeface="Calibri" pitchFamily="34" charset="0"/>
                <a:cs typeface="Times New Roman" pitchFamily="18" charset="0"/>
              </a:rPr>
              <a:t>secretin</a:t>
            </a:r>
            <a:r>
              <a:rPr lang="en-US" sz="2800" b="1" dirty="0">
                <a:solidFill>
                  <a:prstClr val="black"/>
                </a:solidFill>
                <a:latin typeface="Times New Roman" pitchFamily="18" charset="0"/>
                <a:ea typeface="Calibri" pitchFamily="34" charset="0"/>
                <a:cs typeface="Times New Roman" pitchFamily="18" charset="0"/>
              </a:rPr>
              <a:t>, both fat and acid in </a:t>
            </a:r>
            <a:r>
              <a:rPr lang="en-US" sz="2800" b="1" dirty="0" err="1">
                <a:solidFill>
                  <a:prstClr val="black"/>
                </a:solidFill>
                <a:latin typeface="Times New Roman" pitchFamily="18" charset="0"/>
                <a:ea typeface="Calibri" pitchFamily="34" charset="0"/>
                <a:cs typeface="Times New Roman" pitchFamily="18" charset="0"/>
              </a:rPr>
              <a:t>chyme</a:t>
            </a:r>
            <a:r>
              <a:rPr lang="en-US" sz="2800" b="1" dirty="0">
                <a:solidFill>
                  <a:prstClr val="black"/>
                </a:solidFill>
                <a:latin typeface="Times New Roman" pitchFamily="18" charset="0"/>
                <a:ea typeface="Calibri" pitchFamily="34" charset="0"/>
                <a:cs typeface="Times New Roman" pitchFamily="18" charset="0"/>
              </a:rPr>
              <a:t> stimulate the release  of gastric inhibitory peptide.</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10</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3077076546"/>
      </p:ext>
    </p:extLst>
  </p:cSld>
  <p:clrMapOvr>
    <a:masterClrMapping/>
  </p:clrMapOvr>
  <p:transition>
    <p:pull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0" y="-41767"/>
            <a:ext cx="9144000" cy="69095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0"/>
            <a:r>
              <a:rPr lang="en-US" sz="2800" b="1" u="sng" dirty="0">
                <a:solidFill>
                  <a:srgbClr val="0070C0"/>
                </a:solidFill>
                <a:latin typeface="Times New Roman" pitchFamily="18" charset="0"/>
                <a:ea typeface="Calibri" pitchFamily="34" charset="0"/>
                <a:cs typeface="Times New Roman" pitchFamily="18" charset="0"/>
              </a:rPr>
              <a:t>Recap:</a:t>
            </a:r>
          </a:p>
          <a:p>
            <a:pPr algn="just" rtl="0"/>
            <a:endParaRPr lang="en-US" sz="1600" b="1" dirty="0">
              <a:solidFill>
                <a:prstClr val="black"/>
              </a:solidFill>
              <a:latin typeface="Times New Roman" pitchFamily="18" charset="0"/>
              <a:cs typeface="Times New Roman" pitchFamily="18" charset="0"/>
            </a:endParaRPr>
          </a:p>
          <a:p>
            <a:pPr algn="just" rtl="0"/>
            <a:r>
              <a:rPr lang="en-US" sz="2800" b="1" dirty="0">
                <a:solidFill>
                  <a:prstClr val="black"/>
                </a:solidFill>
                <a:latin typeface="Times New Roman" pitchFamily="18" charset="0"/>
                <a:cs typeface="Times New Roman" pitchFamily="18" charset="0"/>
              </a:rPr>
              <a:t>The stomach can be divided into: the fundus, body and the </a:t>
            </a:r>
            <a:r>
              <a:rPr lang="en-US" sz="2800" b="1" dirty="0" err="1">
                <a:solidFill>
                  <a:prstClr val="black"/>
                </a:solidFill>
                <a:latin typeface="Times New Roman" pitchFamily="18" charset="0"/>
                <a:cs typeface="Times New Roman" pitchFamily="18" charset="0"/>
              </a:rPr>
              <a:t>antrum</a:t>
            </a:r>
            <a:r>
              <a:rPr lang="en-US" sz="2800" b="1" dirty="0">
                <a:solidFill>
                  <a:prstClr val="black"/>
                </a:solidFill>
                <a:latin typeface="Times New Roman" pitchFamily="18" charset="0"/>
                <a:cs typeface="Times New Roman" pitchFamily="18" charset="0"/>
              </a:rPr>
              <a:t>.  The gastric motility achieved by Peristalsis and </a:t>
            </a:r>
            <a:r>
              <a:rPr lang="en-US" sz="2800" b="1" dirty="0" err="1">
                <a:solidFill>
                  <a:prstClr val="black"/>
                </a:solidFill>
                <a:latin typeface="Times New Roman" pitchFamily="18" charset="0"/>
                <a:cs typeface="Times New Roman" pitchFamily="18" charset="0"/>
              </a:rPr>
              <a:t>Retropulsion</a:t>
            </a:r>
            <a:r>
              <a:rPr lang="en-US" sz="2800" b="1" dirty="0">
                <a:solidFill>
                  <a:prstClr val="black"/>
                </a:solidFill>
                <a:latin typeface="Times New Roman" pitchFamily="18" charset="0"/>
                <a:cs typeface="Times New Roman" pitchFamily="18" charset="0"/>
              </a:rPr>
              <a:t> (mixing) movements. All food enters the stomach passes to  the duodenum and this is regulated by the stomach itself. Normal diet takes 3 hours to be emptied to the duodenum.</a:t>
            </a:r>
          </a:p>
          <a:p>
            <a:pPr algn="just" rtl="0"/>
            <a:endParaRPr lang="en-US" sz="1100" b="1" dirty="0">
              <a:solidFill>
                <a:prstClr val="black"/>
              </a:solidFill>
              <a:latin typeface="Times New Roman" pitchFamily="18" charset="0"/>
              <a:cs typeface="Times New Roman" pitchFamily="18" charset="0"/>
            </a:endParaRPr>
          </a:p>
          <a:p>
            <a:pPr algn="l" rtl="0"/>
            <a:r>
              <a:rPr lang="en-US" sz="2800" b="1" u="sng" dirty="0">
                <a:solidFill>
                  <a:srgbClr val="0070C0"/>
                </a:solidFill>
                <a:latin typeface="Times New Roman" pitchFamily="18" charset="0"/>
                <a:ea typeface="Calibri" pitchFamily="34" charset="0"/>
                <a:cs typeface="Times New Roman" pitchFamily="18" charset="0"/>
              </a:rPr>
              <a:t>Questions:</a:t>
            </a:r>
          </a:p>
          <a:p>
            <a:pPr algn="l" rtl="0"/>
            <a:endParaRPr lang="en-US" sz="1100" b="1" dirty="0">
              <a:solidFill>
                <a:prstClr val="black"/>
              </a:solidFill>
            </a:endParaRPr>
          </a:p>
          <a:p>
            <a:pPr algn="l" rtl="0"/>
            <a:r>
              <a:rPr lang="en-US" sz="2800" b="1" dirty="0">
                <a:solidFill>
                  <a:prstClr val="black"/>
                </a:solidFill>
                <a:latin typeface="Times New Roman" pitchFamily="18" charset="0"/>
                <a:cs typeface="Times New Roman" pitchFamily="18" charset="0"/>
              </a:rPr>
              <a:t>Write T or F against each of following statements:</a:t>
            </a:r>
          </a:p>
          <a:p>
            <a:pPr algn="l" rtl="0"/>
            <a:r>
              <a:rPr lang="en-US" sz="2800" b="1" dirty="0">
                <a:solidFill>
                  <a:prstClr val="black"/>
                </a:solidFill>
                <a:latin typeface="Times New Roman" pitchFamily="18" charset="0"/>
                <a:cs typeface="Times New Roman" pitchFamily="18" charset="0"/>
              </a:rPr>
              <a:t>1. Receptive relaxation of the stomach under the control of facial nerve.</a:t>
            </a:r>
          </a:p>
          <a:p>
            <a:pPr algn="l" rtl="0"/>
            <a:r>
              <a:rPr lang="en-US" sz="2800" b="1" dirty="0">
                <a:solidFill>
                  <a:prstClr val="black"/>
                </a:solidFill>
                <a:latin typeface="Times New Roman" pitchFamily="18" charset="0"/>
                <a:cs typeface="Times New Roman" pitchFamily="18" charset="0"/>
              </a:rPr>
              <a:t>2. Normal diet takes 12hours to be emptied to the duodenum. </a:t>
            </a:r>
          </a:p>
          <a:p>
            <a:pPr algn="justLow" rtl="0" fontAlgn="base">
              <a:spcBef>
                <a:spcPct val="0"/>
              </a:spcBef>
              <a:spcAft>
                <a:spcPct val="0"/>
              </a:spcAft>
              <a:tabLst>
                <a:tab pos="349250" algn="l"/>
                <a:tab pos="457200" algn="l"/>
              </a:tabLst>
            </a:pP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11</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3332951248"/>
      </p:ext>
    </p:extLst>
  </p:cSld>
  <p:clrMapOvr>
    <a:masterClrMapping/>
  </p:clrMapOvr>
  <p:transition>
    <p:pull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2223591"/>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0" fontAlgn="base">
              <a:spcBef>
                <a:spcPct val="0"/>
              </a:spcBef>
              <a:spcAft>
                <a:spcPct val="0"/>
              </a:spcAft>
              <a:tabLst>
                <a:tab pos="628650" algn="l"/>
              </a:tabLst>
            </a:pPr>
            <a:r>
              <a:rPr lang="en-US" sz="2800" b="1" dirty="0">
                <a:solidFill>
                  <a:prstClr val="black"/>
                </a:solidFill>
                <a:latin typeface="Times New Roman" pitchFamily="18" charset="0"/>
                <a:ea typeface="Calibri" pitchFamily="34" charset="0"/>
                <a:cs typeface="Times New Roman" pitchFamily="18" charset="0"/>
              </a:rPr>
              <a:t>Thank You</a:t>
            </a:r>
            <a:endParaRPr lang="en-US" sz="28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594034852"/>
      </p:ext>
    </p:extLst>
  </p:cSld>
  <p:clrMapOvr>
    <a:masterClrMapping/>
  </p:clrMapOvr>
  <p:transition>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bwMode="auto">
          <a:xfrm>
            <a:off x="304800" y="2842468"/>
            <a:ext cx="8610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85800" algn="l"/>
              </a:tabLst>
            </a:pPr>
            <a:r>
              <a:rPr kumimoji="0" lang="en-US" sz="2400" b="1" i="0" strike="noStrike" cap="none" normalizeH="0" baseline="0" dirty="0">
                <a:ln>
                  <a:noFill/>
                </a:ln>
                <a:solidFill>
                  <a:srgbClr val="170B1B"/>
                </a:solidFill>
                <a:effectLst/>
                <a:latin typeface="Times New Roman" pitchFamily="18" charset="0"/>
                <a:ea typeface="Calibri" pitchFamily="34" charset="0"/>
                <a:cs typeface="Bookman Old Style" pitchFamily="18" charset="0"/>
              </a:rPr>
              <a:t>    </a:t>
            </a: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5"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1</a:t>
            </a:r>
            <a:endParaRPr lang="en-AU" sz="1600" b="1" dirty="0">
              <a:solidFill>
                <a:prstClr val="black">
                  <a:tint val="75000"/>
                </a:prstClr>
              </a:solidFill>
              <a:latin typeface="Arial Narrow" pitchFamily="34" charset="0"/>
            </a:endParaRPr>
          </a:p>
        </p:txBody>
      </p:sp>
      <p:sp>
        <p:nvSpPr>
          <p:cNvPr id="2" name="مستطيل 1"/>
          <p:cNvSpPr/>
          <p:nvPr/>
        </p:nvSpPr>
        <p:spPr>
          <a:xfrm>
            <a:off x="533400" y="457200"/>
            <a:ext cx="8305800" cy="3278846"/>
          </a:xfrm>
          <a:prstGeom prst="rect">
            <a:avLst/>
          </a:prstGeom>
        </p:spPr>
        <p:txBody>
          <a:bodyPr wrap="square">
            <a:spAutoFit/>
          </a:bodyPr>
          <a:lstStyle/>
          <a:p>
            <a:pPr algn="l" rtl="0"/>
            <a:r>
              <a:rPr lang="en-US" sz="2800" b="1" u="sng" dirty="0">
                <a:solidFill>
                  <a:srgbClr val="FF0066"/>
                </a:solidFill>
                <a:latin typeface="Book Antiqua" pitchFamily="18" charset="0"/>
                <a:ea typeface="Calibri" pitchFamily="34" charset="0"/>
                <a:cs typeface="Garamond" pitchFamily="18" charset="0"/>
              </a:rPr>
              <a:t>Objectives:</a:t>
            </a:r>
          </a:p>
          <a:p>
            <a:pPr algn="l" rtl="0"/>
            <a:endParaRPr lang="en-US" sz="2800" dirty="0">
              <a:solidFill>
                <a:srgbClr val="000000"/>
              </a:solidFill>
              <a:latin typeface="Book Antiqua" pitchFamily="18" charset="0"/>
              <a:ea typeface="Calibri" pitchFamily="34" charset="0"/>
              <a:cs typeface="Garamond" pitchFamily="18" charset="0"/>
            </a:endParaRPr>
          </a:p>
          <a:p>
            <a:pPr marL="228600" algn="just" rtl="0">
              <a:lnSpc>
                <a:spcPct val="115000"/>
              </a:lnSpc>
              <a:spcAft>
                <a:spcPts val="1000"/>
              </a:spcAft>
            </a:pPr>
            <a:r>
              <a:rPr lang="en-US" sz="3200" b="1" dirty="0">
                <a:solidFill>
                  <a:prstClr val="black"/>
                </a:solidFill>
                <a:latin typeface="Times New Roman" pitchFamily="18" charset="0"/>
                <a:ea typeface="Calibri" pitchFamily="34" charset="0"/>
                <a:cs typeface="Times New Roman" pitchFamily="18" charset="0"/>
              </a:rPr>
              <a:t>1.Describe the motor functions of the stomach and the control of that functions.</a:t>
            </a:r>
          </a:p>
          <a:p>
            <a:pPr marL="228600" algn="just" rtl="0">
              <a:lnSpc>
                <a:spcPct val="115000"/>
              </a:lnSpc>
              <a:spcAft>
                <a:spcPts val="1000"/>
              </a:spcAft>
            </a:pPr>
            <a:r>
              <a:rPr lang="en-US" sz="3200" b="1" dirty="0">
                <a:solidFill>
                  <a:prstClr val="black"/>
                </a:solidFill>
                <a:latin typeface="Times New Roman" pitchFamily="18" charset="0"/>
                <a:ea typeface="Calibri" pitchFamily="34" charset="0"/>
                <a:cs typeface="Times New Roman" pitchFamily="18" charset="0"/>
              </a:rPr>
              <a:t>2.Describe the functional disorders.</a:t>
            </a:r>
          </a:p>
          <a:p>
            <a:pPr algn="just" rtl="0"/>
            <a:endParaRPr lang="en-US" sz="2400" dirty="0">
              <a:solidFill>
                <a:prstClr val="black"/>
              </a:solidFill>
            </a:endParaRPr>
          </a:p>
        </p:txBody>
      </p:sp>
    </p:spTree>
    <p:extLst>
      <p:ext uri="{BB962C8B-B14F-4D97-AF65-F5344CB8AC3E}">
        <p14:creationId xmlns:p14="http://schemas.microsoft.com/office/powerpoint/2010/main" val="337169817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solidFill>
                <a:prstClr val="black"/>
              </a:solidFill>
            </a:endParaRPr>
          </a:p>
        </p:txBody>
      </p:sp>
      <p:sp>
        <p:nvSpPr>
          <p:cNvPr id="63491" name="Rectangle 3"/>
          <p:cNvSpPr>
            <a:spLocks noChangeArrowheads="1"/>
          </p:cNvSpPr>
          <p:nvPr/>
        </p:nvSpPr>
        <p:spPr bwMode="auto">
          <a:xfrm>
            <a:off x="0" y="457200"/>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tabLst>
                <a:tab pos="457200" algn="l"/>
              </a:tabLst>
            </a:pPr>
            <a:r>
              <a:rPr lang="en-US" sz="2800" b="1" dirty="0">
                <a:solidFill>
                  <a:srgbClr val="008080"/>
                </a:solidFill>
              </a:rPr>
              <a:t>Stomach</a:t>
            </a:r>
            <a:endParaRPr lang="en-US" sz="2800" b="1" dirty="0">
              <a:solidFill>
                <a:srgbClr val="008080"/>
              </a:solidFill>
              <a:latin typeface="Times New Roman" pitchFamily="18" charset="0"/>
              <a:ea typeface="Calibri" pitchFamily="34" charset="0"/>
              <a:cs typeface="Times New Roman" pitchFamily="18" charset="0"/>
            </a:endParaRPr>
          </a:p>
          <a:p>
            <a:pPr algn="justLow" rtl="0" fontAlgn="base">
              <a:spcBef>
                <a:spcPct val="0"/>
              </a:spcBef>
              <a:spcAft>
                <a:spcPct val="0"/>
              </a:spcAft>
              <a:tabLst>
                <a:tab pos="457200" algn="l"/>
              </a:tabLst>
            </a:pPr>
            <a:r>
              <a:rPr lang="en-US" sz="2800" b="1" dirty="0">
                <a:solidFill>
                  <a:prstClr val="black"/>
                </a:solidFill>
                <a:latin typeface="Times New Roman" pitchFamily="18" charset="0"/>
                <a:ea typeface="Calibri" pitchFamily="34" charset="0"/>
                <a:cs typeface="Times New Roman" pitchFamily="18" charset="0"/>
              </a:rPr>
              <a:t>The stomach can be divided into: the </a:t>
            </a:r>
            <a:r>
              <a:rPr lang="en-US" sz="2800" b="1" dirty="0" err="1">
                <a:solidFill>
                  <a:prstClr val="black"/>
                </a:solidFill>
                <a:latin typeface="Times New Roman" pitchFamily="18" charset="0"/>
                <a:ea typeface="Calibri" pitchFamily="34" charset="0"/>
                <a:cs typeface="Times New Roman" pitchFamily="18" charset="0"/>
              </a:rPr>
              <a:t>fundus</a:t>
            </a:r>
            <a:r>
              <a:rPr lang="en-US" sz="2800" b="1" dirty="0">
                <a:solidFill>
                  <a:prstClr val="black"/>
                </a:solidFill>
                <a:latin typeface="Times New Roman" pitchFamily="18" charset="0"/>
                <a:ea typeface="Calibri" pitchFamily="34" charset="0"/>
                <a:cs typeface="Times New Roman" pitchFamily="18" charset="0"/>
              </a:rPr>
              <a:t>, body and the </a:t>
            </a:r>
            <a:r>
              <a:rPr lang="en-US" sz="2800" b="1" dirty="0" err="1">
                <a:solidFill>
                  <a:prstClr val="black"/>
                </a:solidFill>
                <a:latin typeface="Times New Roman" pitchFamily="18" charset="0"/>
                <a:ea typeface="Calibri" pitchFamily="34" charset="0"/>
                <a:cs typeface="Times New Roman" pitchFamily="18" charset="0"/>
              </a:rPr>
              <a:t>antrum</a:t>
            </a:r>
            <a:r>
              <a:rPr lang="en-US" sz="2800" b="1" dirty="0">
                <a:solidFill>
                  <a:prstClr val="black"/>
                </a:solidFill>
                <a:latin typeface="Times New Roman" pitchFamily="18" charset="0"/>
                <a:ea typeface="Calibri" pitchFamily="34" charset="0"/>
                <a:cs typeface="Times New Roman" pitchFamily="18" charset="0"/>
              </a:rPr>
              <a:t>. </a:t>
            </a:r>
            <a:endParaRPr lang="en-US" sz="2800" dirty="0">
              <a:solidFill>
                <a:prstClr val="black"/>
              </a:solidFill>
              <a:latin typeface="Arial" pitchFamily="34" charset="0"/>
              <a:cs typeface="Arial" pitchFamily="34" charset="0"/>
            </a:endParaRPr>
          </a:p>
        </p:txBody>
      </p:sp>
      <p:pic>
        <p:nvPicPr>
          <p:cNvPr id="12290" name="Picture 2" descr="stomach antrum"/>
          <p:cNvPicPr>
            <a:picLocks noChangeAspect="1" noChangeArrowheads="1"/>
          </p:cNvPicPr>
          <p:nvPr/>
        </p:nvPicPr>
        <p:blipFill>
          <a:blip r:embed="rId2"/>
          <a:srcRect l="17941" t="7571" r="5980" b="3786"/>
          <a:stretch>
            <a:fillRect/>
          </a:stretch>
        </p:blipFill>
        <p:spPr bwMode="auto">
          <a:xfrm>
            <a:off x="1643042" y="2071678"/>
            <a:ext cx="5581673" cy="4270386"/>
          </a:xfrm>
          <a:prstGeom prst="rect">
            <a:avLst/>
          </a:prstGeom>
          <a:noFill/>
          <a:ln w="9525">
            <a:noFill/>
            <a:miter lim="800000"/>
            <a:headEnd/>
            <a:tailEnd/>
          </a:ln>
        </p:spPr>
      </p:pic>
      <p:sp>
        <p:nvSpPr>
          <p:cNvPr id="5"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6"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2</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554914097"/>
      </p:ext>
    </p:extLst>
  </p:cSld>
  <p:clrMapOvr>
    <a:masterClrMapping/>
  </p:clrMapOvr>
  <p:transition>
    <p:pull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142984"/>
            <a:ext cx="9144000" cy="3539430"/>
          </a:xfrm>
          <a:prstGeom prst="rect">
            <a:avLst/>
          </a:prstGeom>
        </p:spPr>
        <p:txBody>
          <a:bodyPr wrap="square">
            <a:spAutoFit/>
          </a:bodyPr>
          <a:lstStyle/>
          <a:p>
            <a:pPr marL="514350" indent="-514350" algn="justLow" rtl="0" eaLnBrk="0" fontAlgn="base" hangingPunct="0">
              <a:spcBef>
                <a:spcPct val="0"/>
              </a:spcBef>
              <a:spcAft>
                <a:spcPct val="0"/>
              </a:spcAft>
              <a:tabLst>
                <a:tab pos="457200" algn="l"/>
              </a:tabLst>
            </a:pPr>
            <a:r>
              <a:rPr lang="en-US" sz="2800" b="1" dirty="0">
                <a:solidFill>
                  <a:prstClr val="black"/>
                </a:solidFill>
                <a:latin typeface="Times New Roman" pitchFamily="18" charset="0"/>
                <a:ea typeface="Calibri" pitchFamily="34" charset="0"/>
                <a:cs typeface="Times New Roman" pitchFamily="18" charset="0"/>
              </a:rPr>
              <a:t>main function of the stomach are:</a:t>
            </a:r>
            <a:endParaRPr lang="en-US" sz="2800" dirty="0">
              <a:solidFill>
                <a:prstClr val="black"/>
              </a:solidFill>
              <a:latin typeface="Arial" pitchFamily="34" charset="0"/>
              <a:cs typeface="Arial" pitchFamily="34" charset="0"/>
            </a:endParaRPr>
          </a:p>
          <a:p>
            <a:pPr marL="514350" indent="-514350" algn="justLow" rtl="0" eaLnBrk="0" fontAlgn="base" hangingPunct="0">
              <a:spcBef>
                <a:spcPct val="0"/>
              </a:spcBef>
              <a:spcAft>
                <a:spcPct val="0"/>
              </a:spcAft>
              <a:buFont typeface="+mj-lt"/>
              <a:buAutoNum type="arabicPeriod"/>
              <a:tabLst>
                <a:tab pos="457200" algn="l"/>
              </a:tabLst>
            </a:pPr>
            <a:r>
              <a:rPr lang="en-US" sz="2800" b="1" dirty="0">
                <a:solidFill>
                  <a:prstClr val="black"/>
                </a:solidFill>
                <a:latin typeface="Times New Roman" pitchFamily="18" charset="0"/>
                <a:ea typeface="Calibri" pitchFamily="34" charset="0"/>
                <a:cs typeface="Times New Roman" pitchFamily="18" charset="0"/>
              </a:rPr>
              <a:t>Storage of food until digested. When food enters the stomach a </a:t>
            </a:r>
            <a:r>
              <a:rPr lang="en-US" sz="2800" b="1" dirty="0" err="1">
                <a:solidFill>
                  <a:prstClr val="black"/>
                </a:solidFill>
                <a:latin typeface="Times New Roman" pitchFamily="18" charset="0"/>
                <a:ea typeface="Calibri" pitchFamily="34" charset="0"/>
                <a:cs typeface="Times New Roman" pitchFamily="18" charset="0"/>
              </a:rPr>
              <a:t>vagel</a:t>
            </a:r>
            <a:r>
              <a:rPr lang="en-US" sz="2800" b="1" dirty="0">
                <a:solidFill>
                  <a:prstClr val="black"/>
                </a:solidFill>
                <a:latin typeface="Times New Roman" pitchFamily="18" charset="0"/>
                <a:ea typeface="Calibri" pitchFamily="34" charset="0"/>
                <a:cs typeface="Times New Roman" pitchFamily="18" charset="0"/>
              </a:rPr>
              <a:t> reflex greatly reduces the tone in the muscular wall of the body of the stomach, so that the wall can bulge progressively outward accommodating greater and greater quantities of food up to a limit of about</a:t>
            </a:r>
          </a:p>
          <a:p>
            <a:pPr algn="justLow" rtl="0" eaLnBrk="0" fontAlgn="base" hangingPunct="0">
              <a:spcBef>
                <a:spcPct val="0"/>
              </a:spcBef>
              <a:spcAft>
                <a:spcPct val="0"/>
              </a:spcAft>
              <a:tabLst>
                <a:tab pos="457200" algn="l"/>
              </a:tabLst>
            </a:pPr>
            <a:r>
              <a:rPr lang="en-US" sz="2800" b="1" dirty="0">
                <a:solidFill>
                  <a:prstClr val="black"/>
                </a:solidFill>
                <a:latin typeface="Times New Roman" pitchFamily="18" charset="0"/>
                <a:ea typeface="Calibri" pitchFamily="34" charset="0"/>
                <a:cs typeface="Times New Roman" pitchFamily="18" charset="0"/>
              </a:rPr>
              <a:t> (1 liter), this process is called </a:t>
            </a:r>
            <a:r>
              <a:rPr lang="en-US" sz="2800" b="1" i="1" dirty="0">
                <a:solidFill>
                  <a:prstClr val="black"/>
                </a:solidFill>
                <a:latin typeface="Times New Roman" pitchFamily="18" charset="0"/>
                <a:ea typeface="Calibri" pitchFamily="34" charset="0"/>
                <a:cs typeface="Times New Roman" pitchFamily="18" charset="0"/>
              </a:rPr>
              <a:t>receptive relaxation</a:t>
            </a:r>
            <a:r>
              <a:rPr lang="en-US" sz="2800" b="1" dirty="0">
                <a:solidFill>
                  <a:prstClr val="black"/>
                </a:solidFill>
                <a:latin typeface="Times New Roman" pitchFamily="18" charset="0"/>
                <a:ea typeface="Calibri" pitchFamily="34" charset="0"/>
                <a:cs typeface="Times New Roman" pitchFamily="18" charset="0"/>
              </a:rPr>
              <a:t>.</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3</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1886112399"/>
      </p:ext>
    </p:extLst>
  </p:cSld>
  <p:clrMapOvr>
    <a:masterClrMapping/>
  </p:clrMapOvr>
  <p:transition>
    <p:pull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0" y="642918"/>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indent="-514350" algn="justLow" rtl="0" fontAlgn="base">
              <a:spcBef>
                <a:spcPct val="0"/>
              </a:spcBef>
              <a:spcAft>
                <a:spcPct val="0"/>
              </a:spcAft>
              <a:tabLst>
                <a:tab pos="457200" algn="l"/>
              </a:tabLst>
            </a:pPr>
            <a:r>
              <a:rPr lang="en-US" sz="2800" b="1" dirty="0">
                <a:solidFill>
                  <a:prstClr val="black"/>
                </a:solidFill>
                <a:latin typeface="Times New Roman" pitchFamily="18" charset="0"/>
                <a:ea typeface="Calibri" pitchFamily="34" charset="0"/>
                <a:cs typeface="Times New Roman" pitchFamily="18" charset="0"/>
              </a:rPr>
              <a:t>2. Mixing of food with gastric secretion until it forms a semi fluid mixture called </a:t>
            </a:r>
            <a:r>
              <a:rPr lang="en-US" sz="2800" b="1" i="1" dirty="0" err="1">
                <a:solidFill>
                  <a:prstClr val="black"/>
                </a:solidFill>
                <a:latin typeface="Times New Roman" pitchFamily="18" charset="0"/>
                <a:ea typeface="Calibri" pitchFamily="34" charset="0"/>
                <a:cs typeface="Times New Roman" pitchFamily="18" charset="0"/>
              </a:rPr>
              <a:t>chyme</a:t>
            </a:r>
            <a:r>
              <a:rPr lang="en-US" sz="2800" b="1" dirty="0">
                <a:solidFill>
                  <a:prstClr val="black"/>
                </a:solidFill>
                <a:latin typeface="Times New Roman" pitchFamily="18" charset="0"/>
                <a:ea typeface="Calibri" pitchFamily="34" charset="0"/>
                <a:cs typeface="Times New Roman" pitchFamily="18" charset="0"/>
              </a:rPr>
              <a:t>. When the stomach is filled, weak peristaltic constrictor waves called mixing waves, move toward the </a:t>
            </a:r>
            <a:r>
              <a:rPr lang="en-US" sz="2800" b="1" dirty="0" err="1">
                <a:solidFill>
                  <a:prstClr val="black"/>
                </a:solidFill>
                <a:latin typeface="Times New Roman" pitchFamily="18" charset="0"/>
                <a:ea typeface="Calibri" pitchFamily="34" charset="0"/>
                <a:cs typeface="Times New Roman" pitchFamily="18" charset="0"/>
              </a:rPr>
              <a:t>antrum</a:t>
            </a:r>
            <a:r>
              <a:rPr lang="en-US" sz="2800" b="1" dirty="0">
                <a:solidFill>
                  <a:prstClr val="black"/>
                </a:solidFill>
                <a:latin typeface="Times New Roman" pitchFamily="18" charset="0"/>
                <a:ea typeface="Calibri" pitchFamily="34" charset="0"/>
                <a:cs typeface="Times New Roman" pitchFamily="18" charset="0"/>
              </a:rPr>
              <a:t> along the stomach wall approximately once every 20 seconds. As the constrictor waves progress from the body of the stomach into the </a:t>
            </a:r>
            <a:r>
              <a:rPr lang="en-US" sz="2800" b="1" dirty="0" err="1">
                <a:solidFill>
                  <a:prstClr val="black"/>
                </a:solidFill>
                <a:latin typeface="Times New Roman" pitchFamily="18" charset="0"/>
                <a:ea typeface="Calibri" pitchFamily="34" charset="0"/>
                <a:cs typeface="Times New Roman" pitchFamily="18" charset="0"/>
              </a:rPr>
              <a:t>antrum</a:t>
            </a:r>
            <a:r>
              <a:rPr lang="en-US" sz="2800" b="1" dirty="0">
                <a:solidFill>
                  <a:prstClr val="black"/>
                </a:solidFill>
                <a:latin typeface="Times New Roman" pitchFamily="18" charset="0"/>
                <a:ea typeface="Calibri" pitchFamily="34" charset="0"/>
                <a:cs typeface="Times New Roman" pitchFamily="18" charset="0"/>
              </a:rPr>
              <a:t>, they become more intense, providing powerful peristaltic constrictor rings that force the </a:t>
            </a:r>
            <a:r>
              <a:rPr lang="en-US" sz="2800" b="1" dirty="0" err="1">
                <a:solidFill>
                  <a:prstClr val="black"/>
                </a:solidFill>
                <a:latin typeface="Times New Roman" pitchFamily="18" charset="0"/>
                <a:ea typeface="Calibri" pitchFamily="34" charset="0"/>
                <a:cs typeface="Times New Roman" pitchFamily="18" charset="0"/>
              </a:rPr>
              <a:t>antral</a:t>
            </a:r>
            <a:r>
              <a:rPr lang="en-US" sz="2800" b="1" dirty="0">
                <a:solidFill>
                  <a:prstClr val="black"/>
                </a:solidFill>
                <a:latin typeface="Times New Roman" pitchFamily="18" charset="0"/>
                <a:ea typeface="Calibri" pitchFamily="34" charset="0"/>
                <a:cs typeface="Times New Roman" pitchFamily="18" charset="0"/>
              </a:rPr>
              <a:t> contents under high pressure toward the pylorus.</a:t>
            </a:r>
            <a:endParaRPr lang="en-US" sz="2800" dirty="0">
              <a:solidFill>
                <a:prstClr val="black"/>
              </a:solidFill>
              <a:latin typeface="Arial" pitchFamily="34" charset="0"/>
              <a:cs typeface="Arial" pitchFamily="34" charset="0"/>
            </a:endParaRPr>
          </a:p>
          <a:p>
            <a:pPr marL="514350" indent="-514350" algn="justLow" rtl="0" eaLnBrk="0" fontAlgn="base" hangingPunct="0">
              <a:spcBef>
                <a:spcPct val="0"/>
              </a:spcBef>
              <a:spcAft>
                <a:spcPct val="0"/>
              </a:spcAft>
              <a:tabLst>
                <a:tab pos="457200" algn="l"/>
              </a:tabLst>
            </a:pPr>
            <a:r>
              <a:rPr lang="en-US" sz="2800" b="1" dirty="0">
                <a:solidFill>
                  <a:prstClr val="black"/>
                </a:solidFill>
                <a:latin typeface="Times New Roman" pitchFamily="18" charset="0"/>
                <a:ea typeface="Calibri" pitchFamily="34" charset="0"/>
                <a:cs typeface="Times New Roman" pitchFamily="18" charset="0"/>
              </a:rPr>
              <a:t>3. Slow emptying of </a:t>
            </a:r>
            <a:r>
              <a:rPr lang="en-US" sz="2800" b="1" dirty="0" err="1">
                <a:solidFill>
                  <a:prstClr val="black"/>
                </a:solidFill>
                <a:latin typeface="Times New Roman" pitchFamily="18" charset="0"/>
                <a:ea typeface="Calibri" pitchFamily="34" charset="0"/>
                <a:cs typeface="Times New Roman" pitchFamily="18" charset="0"/>
              </a:rPr>
              <a:t>chyme</a:t>
            </a:r>
            <a:r>
              <a:rPr lang="en-US" sz="2800" b="1" dirty="0">
                <a:solidFill>
                  <a:prstClr val="black"/>
                </a:solidFill>
                <a:latin typeface="Times New Roman" pitchFamily="18" charset="0"/>
                <a:ea typeface="Calibri" pitchFamily="34" charset="0"/>
                <a:cs typeface="Times New Roman" pitchFamily="18" charset="0"/>
              </a:rPr>
              <a:t> to the duodenum at a rate suitable for proper digestion and absorption by the small intestine.</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4</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1834175449"/>
      </p:ext>
    </p:extLst>
  </p:cSld>
  <p:clrMapOvr>
    <a:masterClrMapping/>
  </p:clrMapOvr>
  <p:transition>
    <p:pull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0" y="571480"/>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buFontTx/>
              <a:buChar char="•"/>
            </a:pPr>
            <a:r>
              <a:rPr lang="en-US" sz="2800" b="1" u="sng" dirty="0">
                <a:solidFill>
                  <a:srgbClr val="008080"/>
                </a:solidFill>
                <a:latin typeface="Times New Roman" pitchFamily="18" charset="0"/>
                <a:ea typeface="Calibri" pitchFamily="34" charset="0"/>
                <a:cs typeface="Times New Roman" pitchFamily="18" charset="0"/>
              </a:rPr>
              <a:t>Gastric motility</a:t>
            </a:r>
            <a:r>
              <a:rPr lang="en-US" sz="2800" b="1" u="sng" dirty="0">
                <a:solidFill>
                  <a:prstClr val="black"/>
                </a:solidFill>
                <a:latin typeface="Times New Roman" pitchFamily="18" charset="0"/>
                <a:ea typeface="Calibri" pitchFamily="34" charset="0"/>
                <a:cs typeface="Times New Roman" pitchFamily="18" charset="0"/>
              </a:rPr>
              <a:t>:</a:t>
            </a:r>
          </a:p>
          <a:p>
            <a:pPr algn="justLow" rtl="0" fontAlgn="base">
              <a:spcBef>
                <a:spcPct val="0"/>
              </a:spcBef>
              <a:spcAft>
                <a:spcPct val="0"/>
              </a:spcAft>
              <a:buFontTx/>
              <a:buChar char="•"/>
            </a:pP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pPr>
            <a:r>
              <a:rPr lang="en-US" sz="2800" b="1" dirty="0">
                <a:solidFill>
                  <a:prstClr val="black"/>
                </a:solidFill>
                <a:latin typeface="Times New Roman" pitchFamily="18" charset="0"/>
                <a:ea typeface="Calibri" pitchFamily="34" charset="0"/>
                <a:cs typeface="Times New Roman" pitchFamily="18" charset="0"/>
              </a:rPr>
              <a:t>a. Peristalsis: peristaltic contractions are initiated near the </a:t>
            </a:r>
            <a:r>
              <a:rPr lang="en-US" sz="2800" b="1" dirty="0" err="1">
                <a:solidFill>
                  <a:prstClr val="black"/>
                </a:solidFill>
                <a:latin typeface="Times New Roman" pitchFamily="18" charset="0"/>
                <a:ea typeface="Calibri" pitchFamily="34" charset="0"/>
                <a:cs typeface="Times New Roman" pitchFamily="18" charset="0"/>
              </a:rPr>
              <a:t>fundal</a:t>
            </a:r>
            <a:r>
              <a:rPr lang="en-US" sz="2800" b="1" dirty="0">
                <a:solidFill>
                  <a:prstClr val="black"/>
                </a:solidFill>
                <a:latin typeface="Times New Roman" pitchFamily="18" charset="0"/>
                <a:ea typeface="Calibri" pitchFamily="34" charset="0"/>
                <a:cs typeface="Times New Roman" pitchFamily="18" charset="0"/>
              </a:rPr>
              <a:t>-body border and proceed caudally, producing a peristaltic waves that propels the food towards the pylorus, which occur every 20 sec. and are produced by periodic changes in membrane potential, called slow waves.</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pPr>
            <a:r>
              <a:rPr lang="en-US" sz="2800" b="1" dirty="0">
                <a:solidFill>
                  <a:prstClr val="black"/>
                </a:solidFill>
                <a:latin typeface="Times New Roman" pitchFamily="18" charset="0"/>
                <a:ea typeface="Calibri" pitchFamily="34" charset="0"/>
                <a:cs typeface="Times New Roman" pitchFamily="18" charset="0"/>
              </a:rPr>
              <a:t>b. </a:t>
            </a:r>
            <a:r>
              <a:rPr lang="en-US" sz="2800" b="1" dirty="0" err="1">
                <a:solidFill>
                  <a:prstClr val="black"/>
                </a:solidFill>
                <a:latin typeface="Times New Roman" pitchFamily="18" charset="0"/>
                <a:ea typeface="Calibri" pitchFamily="34" charset="0"/>
                <a:cs typeface="Times New Roman" pitchFamily="18" charset="0"/>
              </a:rPr>
              <a:t>Retropulsion</a:t>
            </a:r>
            <a:r>
              <a:rPr lang="en-US" sz="2800" b="1" dirty="0">
                <a:solidFill>
                  <a:prstClr val="black"/>
                </a:solidFill>
                <a:latin typeface="Times New Roman" pitchFamily="18" charset="0"/>
                <a:ea typeface="Calibri" pitchFamily="34" charset="0"/>
                <a:cs typeface="Times New Roman" pitchFamily="18" charset="0"/>
              </a:rPr>
              <a:t> (mixing): it is the back and forth movement of the </a:t>
            </a:r>
            <a:r>
              <a:rPr lang="en-US" sz="2800" b="1" dirty="0" err="1">
                <a:solidFill>
                  <a:prstClr val="black"/>
                </a:solidFill>
                <a:latin typeface="Times New Roman" pitchFamily="18" charset="0"/>
                <a:ea typeface="Calibri" pitchFamily="34" charset="0"/>
                <a:cs typeface="Times New Roman" pitchFamily="18" charset="0"/>
              </a:rPr>
              <a:t>chyme</a:t>
            </a:r>
            <a:r>
              <a:rPr lang="en-US" sz="2800" b="1" dirty="0">
                <a:solidFill>
                  <a:prstClr val="black"/>
                </a:solidFill>
                <a:latin typeface="Times New Roman" pitchFamily="18" charset="0"/>
                <a:ea typeface="Calibri" pitchFamily="34" charset="0"/>
                <a:cs typeface="Times New Roman" pitchFamily="18" charset="0"/>
              </a:rPr>
              <a:t> caused by the forceful propulsion of food against the closed pyloric sphincter.</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5</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3571668527"/>
      </p:ext>
    </p:extLst>
  </p:cSld>
  <p:clrMapOvr>
    <a:masterClrMapping/>
  </p:clrMapOvr>
  <p:transition>
    <p:pull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0" y="714356"/>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buFontTx/>
              <a:buChar char="•"/>
              <a:tabLst>
                <a:tab pos="209550" algn="l"/>
              </a:tabLst>
            </a:pPr>
            <a:r>
              <a:rPr lang="en-US" sz="2800" b="1" dirty="0">
                <a:solidFill>
                  <a:prstClr val="black"/>
                </a:solidFill>
                <a:latin typeface="Times New Roman" pitchFamily="18" charset="0"/>
                <a:ea typeface="Calibri" pitchFamily="34" charset="0"/>
                <a:cs typeface="Times New Roman" pitchFamily="18" charset="0"/>
              </a:rPr>
              <a:t>All food enters the stomach passes to  the duodenum and this is regulated by the stomach itself. Normal diet takes 3 hours to be emptied to the duodenum.</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buFontTx/>
              <a:buChar char="•"/>
              <a:tabLst>
                <a:tab pos="209550" algn="l"/>
              </a:tabLst>
            </a:pPr>
            <a:r>
              <a:rPr lang="en-US" sz="2800" b="1" dirty="0">
                <a:solidFill>
                  <a:prstClr val="black"/>
                </a:solidFill>
                <a:latin typeface="Times New Roman" pitchFamily="18" charset="0"/>
                <a:ea typeface="Calibri" pitchFamily="34" charset="0"/>
                <a:cs typeface="Times New Roman" pitchFamily="18" charset="0"/>
              </a:rPr>
              <a:t>Fasting for 12 hours → increases </a:t>
            </a:r>
            <a:r>
              <a:rPr lang="en-US" sz="2800" b="1" dirty="0" err="1">
                <a:solidFill>
                  <a:prstClr val="black"/>
                </a:solidFill>
                <a:latin typeface="Times New Roman" pitchFamily="18" charset="0"/>
                <a:ea typeface="Calibri" pitchFamily="34" charset="0"/>
                <a:cs typeface="Times New Roman" pitchFamily="18" charset="0"/>
              </a:rPr>
              <a:t>antral</a:t>
            </a:r>
            <a:r>
              <a:rPr lang="en-US" sz="2800" b="1" dirty="0">
                <a:solidFill>
                  <a:prstClr val="black"/>
                </a:solidFill>
                <a:latin typeface="Times New Roman" pitchFamily="18" charset="0"/>
                <a:ea typeface="Calibri" pitchFamily="34" charset="0"/>
                <a:cs typeface="Times New Roman" pitchFamily="18" charset="0"/>
              </a:rPr>
              <a:t> peristalsis → hunger contraction accompanied with pain. This is considered as the pacemaker of the stomach.</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6</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1074269266"/>
      </p:ext>
    </p:extLst>
  </p:cSld>
  <p:clrMapOvr>
    <a:masterClrMapping/>
  </p:clrMapOvr>
  <p:transition>
    <p:pull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0" y="0"/>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0" fontAlgn="base">
              <a:spcBef>
                <a:spcPct val="0"/>
              </a:spcBef>
              <a:spcAft>
                <a:spcPct val="0"/>
              </a:spcAft>
              <a:tabLst>
                <a:tab pos="685800" algn="l"/>
              </a:tabLst>
            </a:pPr>
            <a:r>
              <a:rPr lang="en-US" sz="2800" b="1" u="sng" dirty="0">
                <a:solidFill>
                  <a:srgbClr val="008080"/>
                </a:solidFill>
                <a:latin typeface="Times New Roman" pitchFamily="18" charset="0"/>
                <a:ea typeface="Calibri" pitchFamily="34" charset="0"/>
                <a:cs typeface="Times New Roman" pitchFamily="18" charset="0"/>
              </a:rPr>
              <a:t>Factors affecting gastric emptying</a:t>
            </a:r>
            <a:r>
              <a:rPr lang="en-US" sz="2800" b="1" u="sng" dirty="0">
                <a:solidFill>
                  <a:prstClr val="black"/>
                </a:solidFill>
                <a:latin typeface="Times New Roman" pitchFamily="18" charset="0"/>
                <a:ea typeface="Calibri" pitchFamily="34" charset="0"/>
                <a:cs typeface="Times New Roman" pitchFamily="18" charset="0"/>
              </a:rPr>
              <a:t>: </a:t>
            </a:r>
            <a:endParaRPr lang="en-US" sz="2800" dirty="0">
              <a:solidFill>
                <a:prstClr val="black"/>
              </a:solidFill>
              <a:latin typeface="Arial" pitchFamily="34" charset="0"/>
              <a:cs typeface="Arial" pitchFamily="34" charset="0"/>
            </a:endParaRPr>
          </a:p>
          <a:p>
            <a:pPr lvl="1" algn="just" rtl="0" eaLnBrk="0" fontAlgn="base" hangingPunct="0">
              <a:spcBef>
                <a:spcPct val="0"/>
              </a:spcBef>
              <a:spcAft>
                <a:spcPct val="0"/>
              </a:spcAft>
              <a:tabLst>
                <a:tab pos="685800" algn="l"/>
              </a:tabLst>
            </a:pPr>
            <a:r>
              <a:rPr lang="en-US" sz="2800" b="1" dirty="0">
                <a:solidFill>
                  <a:prstClr val="black"/>
                </a:solidFill>
                <a:latin typeface="Times New Roman" pitchFamily="18" charset="0"/>
                <a:ea typeface="Calibri" pitchFamily="34" charset="0"/>
                <a:cs typeface="Times New Roman" pitchFamily="18" charset="0"/>
              </a:rPr>
              <a:t>1.Gastric factors: these factors arises from stomach and  includes: </a:t>
            </a:r>
            <a:endParaRPr lang="en-US" sz="2800" dirty="0">
              <a:solidFill>
                <a:prstClr val="black"/>
              </a:solidFill>
              <a:latin typeface="Arial" pitchFamily="34" charset="0"/>
              <a:ea typeface="Calibri" pitchFamily="34" charset="0"/>
              <a:cs typeface="Arial" pitchFamily="34" charset="0"/>
            </a:endParaRPr>
          </a:p>
          <a:p>
            <a:pPr lvl="1" algn="just" rtl="0" eaLnBrk="0" fontAlgn="base" hangingPunct="0">
              <a:spcBef>
                <a:spcPct val="0"/>
              </a:spcBef>
              <a:spcAft>
                <a:spcPct val="0"/>
              </a:spcAft>
              <a:tabLst>
                <a:tab pos="685800" algn="l"/>
              </a:tabLst>
            </a:pPr>
            <a:r>
              <a:rPr lang="en-US" sz="2800" b="1" dirty="0">
                <a:solidFill>
                  <a:prstClr val="black"/>
                </a:solidFill>
                <a:latin typeface="Arial" pitchFamily="34" charset="0"/>
                <a:ea typeface="Calibri" pitchFamily="34" charset="0"/>
                <a:cs typeface="Arial" pitchFamily="34" charset="0"/>
              </a:rPr>
              <a:t>a. </a:t>
            </a:r>
            <a:r>
              <a:rPr lang="en-US" sz="2800" b="1" dirty="0">
                <a:solidFill>
                  <a:prstClr val="black"/>
                </a:solidFill>
                <a:latin typeface="Times New Roman" pitchFamily="18" charset="0"/>
                <a:ea typeface="Calibri" pitchFamily="34" charset="0"/>
                <a:cs typeface="Times New Roman" pitchFamily="18" charset="0"/>
              </a:rPr>
              <a:t>Nervous factors: stimulated by food in the stomach → increase motility and secretion through  enteric nervous system  → increase stomach emptying due to increased </a:t>
            </a:r>
            <a:r>
              <a:rPr lang="en-US" sz="2800" b="1" dirty="0" err="1">
                <a:solidFill>
                  <a:prstClr val="black"/>
                </a:solidFill>
                <a:latin typeface="Times New Roman" pitchFamily="18" charset="0"/>
                <a:ea typeface="Calibri" pitchFamily="34" charset="0"/>
                <a:cs typeface="Times New Roman" pitchFamily="18" charset="0"/>
              </a:rPr>
              <a:t>antral</a:t>
            </a:r>
            <a:r>
              <a:rPr lang="en-US" sz="2800" b="1" dirty="0">
                <a:solidFill>
                  <a:prstClr val="black"/>
                </a:solidFill>
                <a:latin typeface="Times New Roman" pitchFamily="18" charset="0"/>
                <a:ea typeface="Calibri" pitchFamily="34" charset="0"/>
                <a:cs typeface="Times New Roman" pitchFamily="18" charset="0"/>
              </a:rPr>
              <a:t> peristalsis (enteric nervous system and </a:t>
            </a:r>
            <a:r>
              <a:rPr lang="en-US" sz="2800" b="1" dirty="0" err="1">
                <a:solidFill>
                  <a:prstClr val="black"/>
                </a:solidFill>
                <a:latin typeface="Times New Roman" pitchFamily="18" charset="0"/>
                <a:ea typeface="Calibri" pitchFamily="34" charset="0"/>
                <a:cs typeface="Times New Roman" pitchFamily="18" charset="0"/>
              </a:rPr>
              <a:t>vagus</a:t>
            </a:r>
            <a:r>
              <a:rPr lang="en-US" sz="2800" b="1" dirty="0">
                <a:solidFill>
                  <a:prstClr val="black"/>
                </a:solidFill>
                <a:latin typeface="Times New Roman" pitchFamily="18" charset="0"/>
                <a:ea typeface="Calibri" pitchFamily="34" charset="0"/>
                <a:cs typeface="Times New Roman" pitchFamily="18" charset="0"/>
              </a:rPr>
              <a:t> nerve)</a:t>
            </a:r>
          </a:p>
          <a:p>
            <a:pPr algn="just" rtl="0" eaLnBrk="0" fontAlgn="base" hangingPunct="0">
              <a:spcBef>
                <a:spcPct val="0"/>
              </a:spcBef>
              <a:spcAft>
                <a:spcPct val="0"/>
              </a:spcAft>
              <a:tabLst>
                <a:tab pos="685800" algn="l"/>
              </a:tabLst>
            </a:pPr>
            <a:r>
              <a:rPr lang="en-US" sz="2800" b="1" dirty="0">
                <a:solidFill>
                  <a:prstClr val="black"/>
                </a:solidFill>
                <a:latin typeface="Times New Roman" pitchFamily="18" charset="0"/>
                <a:ea typeface="Calibri" pitchFamily="34" charset="0"/>
                <a:cs typeface="Times New Roman" pitchFamily="18" charset="0"/>
              </a:rPr>
              <a:t>    b. </a:t>
            </a:r>
            <a:r>
              <a:rPr lang="en-US" sz="2800" b="1" dirty="0" err="1">
                <a:solidFill>
                  <a:prstClr val="black"/>
                </a:solidFill>
                <a:latin typeface="Times New Roman" pitchFamily="18" charset="0"/>
                <a:ea typeface="Calibri" pitchFamily="34" charset="0"/>
                <a:cs typeface="Times New Roman" pitchFamily="18" charset="0"/>
              </a:rPr>
              <a:t>Humoral</a:t>
            </a:r>
            <a:r>
              <a:rPr lang="en-US" sz="2800" b="1" dirty="0">
                <a:solidFill>
                  <a:prstClr val="black"/>
                </a:solidFill>
                <a:latin typeface="Times New Roman" pitchFamily="18" charset="0"/>
                <a:ea typeface="Calibri" pitchFamily="34" charset="0"/>
                <a:cs typeface="Times New Roman" pitchFamily="18" charset="0"/>
              </a:rPr>
              <a:t> factors: stimulated by food in stomach →</a:t>
            </a:r>
          </a:p>
          <a:p>
            <a:pPr algn="just" rtl="0" eaLnBrk="0" fontAlgn="base" hangingPunct="0">
              <a:spcBef>
                <a:spcPct val="0"/>
              </a:spcBef>
              <a:spcAft>
                <a:spcPct val="0"/>
              </a:spcAft>
              <a:tabLst>
                <a:tab pos="685800" algn="l"/>
              </a:tabLst>
            </a:pPr>
            <a:r>
              <a:rPr lang="en-US" sz="2800" b="1" dirty="0">
                <a:solidFill>
                  <a:prstClr val="black"/>
                </a:solidFill>
                <a:latin typeface="Times New Roman" pitchFamily="18" charset="0"/>
                <a:ea typeface="Calibri" pitchFamily="34" charset="0"/>
                <a:cs typeface="Times New Roman" pitchFamily="18" charset="0"/>
              </a:rPr>
              <a:t>    increase in </a:t>
            </a:r>
            <a:r>
              <a:rPr lang="en-US" sz="2800" b="1" dirty="0" err="1">
                <a:solidFill>
                  <a:prstClr val="black"/>
                </a:solidFill>
                <a:latin typeface="Times New Roman" pitchFamily="18" charset="0"/>
                <a:ea typeface="Calibri" pitchFamily="34" charset="0"/>
                <a:cs typeface="Times New Roman" pitchFamily="18" charset="0"/>
              </a:rPr>
              <a:t>gastrin</a:t>
            </a:r>
            <a:r>
              <a:rPr lang="en-US" sz="2800" b="1" dirty="0">
                <a:solidFill>
                  <a:prstClr val="black"/>
                </a:solidFill>
                <a:latin typeface="Times New Roman" pitchFamily="18" charset="0"/>
                <a:ea typeface="Calibri" pitchFamily="34" charset="0"/>
                <a:cs typeface="Times New Roman" pitchFamily="18" charset="0"/>
              </a:rPr>
              <a:t> secretion →  increase in motility,</a:t>
            </a:r>
          </a:p>
          <a:p>
            <a:pPr algn="just" rtl="0" eaLnBrk="0" fontAlgn="base" hangingPunct="0">
              <a:spcBef>
                <a:spcPct val="0"/>
              </a:spcBef>
              <a:spcAft>
                <a:spcPct val="0"/>
              </a:spcAft>
              <a:tabLst>
                <a:tab pos="685800" algn="l"/>
              </a:tabLst>
            </a:pPr>
            <a:r>
              <a:rPr lang="en-US" sz="2800" b="1" dirty="0">
                <a:solidFill>
                  <a:prstClr val="black"/>
                </a:solidFill>
                <a:latin typeface="Times New Roman" pitchFamily="18" charset="0"/>
                <a:ea typeface="Calibri" pitchFamily="34" charset="0"/>
                <a:cs typeface="Times New Roman" pitchFamily="18" charset="0"/>
              </a:rPr>
              <a:t>     secretion, and </a:t>
            </a:r>
            <a:r>
              <a:rPr lang="en-US" sz="2800" b="1" dirty="0" err="1">
                <a:solidFill>
                  <a:prstClr val="black"/>
                </a:solidFill>
                <a:latin typeface="Times New Roman" pitchFamily="18" charset="0"/>
                <a:ea typeface="Calibri" pitchFamily="34" charset="0"/>
                <a:cs typeface="Times New Roman" pitchFamily="18" charset="0"/>
              </a:rPr>
              <a:t>antral</a:t>
            </a:r>
            <a:r>
              <a:rPr lang="en-US" sz="2800" b="1" dirty="0">
                <a:solidFill>
                  <a:prstClr val="black"/>
                </a:solidFill>
                <a:latin typeface="Times New Roman" pitchFamily="18" charset="0"/>
                <a:ea typeface="Calibri" pitchFamily="34" charset="0"/>
                <a:cs typeface="Times New Roman" pitchFamily="18" charset="0"/>
              </a:rPr>
              <a:t> peristalsis. </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7</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3527674944"/>
      </p:ext>
    </p:extLst>
  </p:cSld>
  <p:clrMapOvr>
    <a:masterClrMapping/>
  </p:clrMapOvr>
  <p:transition>
    <p:pull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0" y="500042"/>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just" rtl="0" fontAlgn="base">
              <a:spcBef>
                <a:spcPct val="0"/>
              </a:spcBef>
              <a:spcAft>
                <a:spcPct val="0"/>
              </a:spcAft>
              <a:tabLst>
                <a:tab pos="647700" algn="l"/>
              </a:tabLst>
            </a:pPr>
            <a:r>
              <a:rPr lang="en-US" sz="2800" b="1" dirty="0">
                <a:solidFill>
                  <a:prstClr val="black"/>
                </a:solidFill>
                <a:latin typeface="Times New Roman" pitchFamily="18" charset="0"/>
                <a:ea typeface="Calibri" pitchFamily="34" charset="0"/>
                <a:cs typeface="Times New Roman" pitchFamily="18" charset="0"/>
              </a:rPr>
              <a:t>2. Duodenal factors: arises from duodenum and mediated by </a:t>
            </a:r>
            <a:r>
              <a:rPr lang="en-US" sz="2800" b="1" dirty="0" err="1">
                <a:solidFill>
                  <a:prstClr val="black"/>
                </a:solidFill>
                <a:latin typeface="Times New Roman" pitchFamily="18" charset="0"/>
                <a:ea typeface="Calibri" pitchFamily="34" charset="0"/>
                <a:cs typeface="Times New Roman" pitchFamily="18" charset="0"/>
              </a:rPr>
              <a:t>entero</a:t>
            </a:r>
            <a:r>
              <a:rPr lang="en-US" sz="2800" b="1" dirty="0">
                <a:solidFill>
                  <a:prstClr val="black"/>
                </a:solidFill>
                <a:latin typeface="Times New Roman" pitchFamily="18" charset="0"/>
                <a:ea typeface="Calibri" pitchFamily="34" charset="0"/>
                <a:cs typeface="Times New Roman" pitchFamily="18" charset="0"/>
              </a:rPr>
              <a:t>-gastric reflex.</a:t>
            </a:r>
            <a:endParaRPr lang="en-US" sz="2800" dirty="0">
              <a:solidFill>
                <a:prstClr val="black"/>
              </a:solidFill>
              <a:latin typeface="Arial" pitchFamily="34" charset="0"/>
              <a:ea typeface="Calibri" pitchFamily="34" charset="0"/>
              <a:cs typeface="Arial" pitchFamily="34" charset="0"/>
            </a:endParaRPr>
          </a:p>
          <a:p>
            <a:pPr lvl="1" algn="just" rtl="0" fontAlgn="base">
              <a:spcBef>
                <a:spcPct val="0"/>
              </a:spcBef>
              <a:spcAft>
                <a:spcPct val="0"/>
              </a:spcAft>
              <a:tabLst>
                <a:tab pos="647700" algn="l"/>
              </a:tabLst>
            </a:pPr>
            <a:r>
              <a:rPr lang="en-US" sz="2800" b="1" dirty="0">
                <a:solidFill>
                  <a:prstClr val="black"/>
                </a:solidFill>
                <a:latin typeface="Arial" pitchFamily="34" charset="0"/>
                <a:ea typeface="Calibri" pitchFamily="34" charset="0"/>
                <a:cs typeface="Arial" pitchFamily="34" charset="0"/>
              </a:rPr>
              <a:t>a. </a:t>
            </a:r>
            <a:r>
              <a:rPr lang="en-US" sz="2800" b="1" dirty="0">
                <a:solidFill>
                  <a:prstClr val="black"/>
                </a:solidFill>
                <a:latin typeface="Times New Roman" pitchFamily="18" charset="0"/>
                <a:ea typeface="Calibri" pitchFamily="34" charset="0"/>
                <a:cs typeface="Times New Roman" pitchFamily="18" charset="0"/>
              </a:rPr>
              <a:t>Nervous factors: </a:t>
            </a:r>
            <a:r>
              <a:rPr lang="en-US" sz="2800" b="1" dirty="0" err="1">
                <a:solidFill>
                  <a:prstClr val="black"/>
                </a:solidFill>
                <a:latin typeface="Times New Roman" pitchFamily="18" charset="0"/>
                <a:ea typeface="Calibri" pitchFamily="34" charset="0"/>
                <a:cs typeface="Times New Roman" pitchFamily="18" charset="0"/>
              </a:rPr>
              <a:t>entero</a:t>
            </a:r>
            <a:r>
              <a:rPr lang="en-US" sz="2800" b="1" dirty="0">
                <a:solidFill>
                  <a:prstClr val="black"/>
                </a:solidFill>
                <a:latin typeface="Times New Roman" pitchFamily="18" charset="0"/>
                <a:ea typeface="Calibri" pitchFamily="34" charset="0"/>
                <a:cs typeface="Times New Roman" pitchFamily="18" charset="0"/>
              </a:rPr>
              <a:t>-gastric reflex arising from duodenum will go to the stomach to inhibit the </a:t>
            </a:r>
            <a:r>
              <a:rPr lang="en-US" sz="2800" b="1" dirty="0" err="1">
                <a:solidFill>
                  <a:prstClr val="black"/>
                </a:solidFill>
                <a:latin typeface="Times New Roman" pitchFamily="18" charset="0"/>
                <a:ea typeface="Calibri" pitchFamily="34" charset="0"/>
                <a:cs typeface="Times New Roman" pitchFamily="18" charset="0"/>
              </a:rPr>
              <a:t>antral</a:t>
            </a:r>
            <a:r>
              <a:rPr lang="en-US" sz="2800" b="1" dirty="0">
                <a:solidFill>
                  <a:prstClr val="black"/>
                </a:solidFill>
                <a:latin typeface="Times New Roman" pitchFamily="18" charset="0"/>
                <a:ea typeface="Calibri" pitchFamily="34" charset="0"/>
                <a:cs typeface="Times New Roman" pitchFamily="18" charset="0"/>
              </a:rPr>
              <a:t> peristalsis through </a:t>
            </a:r>
            <a:r>
              <a:rPr lang="en-US" sz="2800" b="1" dirty="0" err="1">
                <a:solidFill>
                  <a:prstClr val="black"/>
                </a:solidFill>
                <a:latin typeface="Times New Roman" pitchFamily="18" charset="0"/>
                <a:ea typeface="Calibri" pitchFamily="34" charset="0"/>
                <a:cs typeface="Times New Roman" pitchFamily="18" charset="0"/>
              </a:rPr>
              <a:t>myenteric</a:t>
            </a:r>
            <a:r>
              <a:rPr lang="en-US" sz="2800" b="1" dirty="0">
                <a:solidFill>
                  <a:prstClr val="black"/>
                </a:solidFill>
                <a:latin typeface="Times New Roman" pitchFamily="18" charset="0"/>
                <a:ea typeface="Calibri" pitchFamily="34" charset="0"/>
                <a:cs typeface="Times New Roman" pitchFamily="18" charset="0"/>
              </a:rPr>
              <a:t> nervous system and sympathetic system. The main stimuli for </a:t>
            </a:r>
            <a:r>
              <a:rPr lang="en-US" sz="2800" b="1" dirty="0" err="1">
                <a:solidFill>
                  <a:prstClr val="black"/>
                </a:solidFill>
                <a:latin typeface="Times New Roman" pitchFamily="18" charset="0"/>
                <a:ea typeface="Calibri" pitchFamily="34" charset="0"/>
                <a:cs typeface="Times New Roman" pitchFamily="18" charset="0"/>
              </a:rPr>
              <a:t>entero</a:t>
            </a:r>
            <a:r>
              <a:rPr lang="en-US" sz="2800" b="1" dirty="0">
                <a:solidFill>
                  <a:prstClr val="black"/>
                </a:solidFill>
                <a:latin typeface="Times New Roman" pitchFamily="18" charset="0"/>
                <a:ea typeface="Calibri" pitchFamily="34" charset="0"/>
                <a:cs typeface="Times New Roman" pitchFamily="18" charset="0"/>
              </a:rPr>
              <a:t>-gastric reflex are:</a:t>
            </a:r>
            <a:endParaRPr lang="en-US" sz="2800" dirty="0">
              <a:solidFill>
                <a:prstClr val="black"/>
              </a:solidFill>
              <a:latin typeface="Arial" pitchFamily="34" charset="0"/>
              <a:cs typeface="Arial" pitchFamily="34" charset="0"/>
            </a:endParaRPr>
          </a:p>
          <a:p>
            <a:pPr indent="50800" algn="just" rtl="0" eaLnBrk="0" fontAlgn="base" hangingPunct="0">
              <a:spcBef>
                <a:spcPct val="0"/>
              </a:spcBef>
              <a:spcAft>
                <a:spcPct val="0"/>
              </a:spcAft>
              <a:tabLst>
                <a:tab pos="647700" algn="l"/>
              </a:tabLst>
            </a:pPr>
            <a:r>
              <a:rPr lang="en-US" sz="2800" b="1" dirty="0">
                <a:solidFill>
                  <a:prstClr val="black"/>
                </a:solidFill>
                <a:latin typeface="Times New Roman" pitchFamily="18" charset="0"/>
                <a:ea typeface="Calibri" pitchFamily="34" charset="0"/>
                <a:cs typeface="Times New Roman" pitchFamily="18" charset="0"/>
              </a:rPr>
              <a:t>1. Over distention of duodenum.</a:t>
            </a:r>
            <a:endParaRPr lang="en-US" sz="2800" dirty="0">
              <a:solidFill>
                <a:prstClr val="black"/>
              </a:solidFill>
              <a:latin typeface="Arial" pitchFamily="34" charset="0"/>
              <a:cs typeface="Arial" pitchFamily="34" charset="0"/>
            </a:endParaRPr>
          </a:p>
          <a:p>
            <a:pPr indent="50800" algn="just" rtl="0" eaLnBrk="0" fontAlgn="base" hangingPunct="0">
              <a:spcBef>
                <a:spcPct val="0"/>
              </a:spcBef>
              <a:spcAft>
                <a:spcPct val="0"/>
              </a:spcAft>
              <a:tabLst>
                <a:tab pos="647700" algn="l"/>
              </a:tabLst>
            </a:pPr>
            <a:r>
              <a:rPr lang="en-US" sz="2800" b="1" dirty="0">
                <a:solidFill>
                  <a:prstClr val="black"/>
                </a:solidFill>
                <a:latin typeface="Times New Roman" pitchFamily="18" charset="0"/>
                <a:ea typeface="Calibri" pitchFamily="34" charset="0"/>
                <a:cs typeface="Times New Roman" pitchFamily="18" charset="0"/>
              </a:rPr>
              <a:t>2. Irritation of duodenum.</a:t>
            </a:r>
            <a:endParaRPr lang="en-US" sz="2800" dirty="0">
              <a:solidFill>
                <a:prstClr val="black"/>
              </a:solidFill>
              <a:latin typeface="Arial" pitchFamily="34" charset="0"/>
              <a:cs typeface="Arial" pitchFamily="34" charset="0"/>
            </a:endParaRPr>
          </a:p>
          <a:p>
            <a:pPr indent="50800" algn="just" rtl="0" eaLnBrk="0" fontAlgn="base" hangingPunct="0">
              <a:spcBef>
                <a:spcPct val="0"/>
              </a:spcBef>
              <a:spcAft>
                <a:spcPct val="0"/>
              </a:spcAft>
              <a:tabLst>
                <a:tab pos="647700" algn="l"/>
              </a:tabLst>
            </a:pPr>
            <a:r>
              <a:rPr lang="en-US" sz="2800" b="1" dirty="0">
                <a:solidFill>
                  <a:prstClr val="black"/>
                </a:solidFill>
                <a:latin typeface="Times New Roman" pitchFamily="18" charset="0"/>
                <a:ea typeface="Calibri" pitchFamily="34" charset="0"/>
                <a:cs typeface="Times New Roman" pitchFamily="18" charset="0"/>
              </a:rPr>
              <a:t>3. Hyper acidic </a:t>
            </a:r>
            <a:r>
              <a:rPr lang="en-US" sz="2800" b="1" dirty="0" err="1">
                <a:solidFill>
                  <a:prstClr val="black"/>
                </a:solidFill>
                <a:latin typeface="Times New Roman" pitchFamily="18" charset="0"/>
                <a:ea typeface="Calibri" pitchFamily="34" charset="0"/>
                <a:cs typeface="Times New Roman" pitchFamily="18" charset="0"/>
              </a:rPr>
              <a:t>chyme</a:t>
            </a:r>
            <a:r>
              <a:rPr lang="en-US" sz="2800" b="1" dirty="0">
                <a:solidFill>
                  <a:prstClr val="black"/>
                </a:solidFill>
                <a:latin typeface="Times New Roman" pitchFamily="18" charset="0"/>
                <a:ea typeface="Calibri" pitchFamily="34" charset="0"/>
                <a:cs typeface="Times New Roman" pitchFamily="18" charset="0"/>
              </a:rPr>
              <a:t> in duodenum.</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8</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47298870"/>
      </p:ext>
    </p:extLst>
  </p:cSld>
  <p:clrMapOvr>
    <a:masterClrMapping/>
  </p:clrMapOvr>
  <p:transition>
    <p:pull dir="rd"/>
  </p:transition>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891</Words>
  <Application>Microsoft Office PowerPoint</Application>
  <PresentationFormat>On-screen Show (4:3)</PresentationFormat>
  <Paragraphs>74</Paragraphs>
  <Slides>13</Slides>
  <Notes>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13</vt:i4>
      </vt:variant>
    </vt:vector>
  </HeadingPairs>
  <TitlesOfParts>
    <vt:vector size="24" baseType="lpstr">
      <vt:lpstr>Arial</vt:lpstr>
      <vt:lpstr>Arial Narrow</vt:lpstr>
      <vt:lpstr>Book Antiqua</vt:lpstr>
      <vt:lpstr>Calibri</vt:lpstr>
      <vt:lpstr>Franklin Gothic Book</vt:lpstr>
      <vt:lpstr>Franklin Gothic Heavy</vt:lpstr>
      <vt:lpstr>Franklin Gothic Medium</vt:lpstr>
      <vt:lpstr>Times New Roman</vt:lpstr>
      <vt:lpstr>Wingdings 2</vt:lpstr>
      <vt:lpstr>سمة Office</vt:lpstr>
      <vt:lpstr>رحلة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MAHDE</dc:creator>
  <cp:lastModifiedBy>Muntadher Abdulkareem</cp:lastModifiedBy>
  <cp:revision>2</cp:revision>
  <dcterms:created xsi:type="dcterms:W3CDTF">2020-11-06T16:36:07Z</dcterms:created>
  <dcterms:modified xsi:type="dcterms:W3CDTF">2022-02-26T17:31:31Z</dcterms:modified>
</cp:coreProperties>
</file>